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5"/>
  </p:notesMasterIdLst>
  <p:sldIdLst>
    <p:sldId id="256" r:id="rId2"/>
    <p:sldId id="287" r:id="rId3"/>
    <p:sldId id="288" r:id="rId4"/>
    <p:sldId id="300" r:id="rId5"/>
    <p:sldId id="301" r:id="rId6"/>
    <p:sldId id="289" r:id="rId7"/>
    <p:sldId id="298" r:id="rId8"/>
    <p:sldId id="290" r:id="rId9"/>
    <p:sldId id="291" r:id="rId10"/>
    <p:sldId id="292" r:id="rId11"/>
    <p:sldId id="302" r:id="rId12"/>
    <p:sldId id="296" r:id="rId13"/>
    <p:sldId id="303" r:id="rId14"/>
    <p:sldId id="293" r:id="rId15"/>
    <p:sldId id="297" r:id="rId16"/>
    <p:sldId id="299" r:id="rId17"/>
    <p:sldId id="333" r:id="rId18"/>
    <p:sldId id="334" r:id="rId19"/>
    <p:sldId id="315" r:id="rId20"/>
    <p:sldId id="317" r:id="rId21"/>
    <p:sldId id="319" r:id="rId22"/>
    <p:sldId id="318" r:id="rId23"/>
    <p:sldId id="320" r:id="rId24"/>
    <p:sldId id="322" r:id="rId25"/>
    <p:sldId id="324" r:id="rId26"/>
    <p:sldId id="338" r:id="rId27"/>
    <p:sldId id="339" r:id="rId28"/>
    <p:sldId id="340" r:id="rId29"/>
    <p:sldId id="341" r:id="rId30"/>
    <p:sldId id="325" r:id="rId31"/>
    <p:sldId id="326" r:id="rId32"/>
    <p:sldId id="327" r:id="rId33"/>
    <p:sldId id="335" r:id="rId34"/>
    <p:sldId id="336" r:id="rId35"/>
    <p:sldId id="337" r:id="rId36"/>
    <p:sldId id="332" r:id="rId37"/>
    <p:sldId id="344" r:id="rId38"/>
    <p:sldId id="345" r:id="rId39"/>
    <p:sldId id="346" r:id="rId40"/>
    <p:sldId id="347" r:id="rId41"/>
    <p:sldId id="357" r:id="rId42"/>
    <p:sldId id="350" r:id="rId43"/>
    <p:sldId id="348" r:id="rId44"/>
    <p:sldId id="349" r:id="rId45"/>
    <p:sldId id="351" r:id="rId46"/>
    <p:sldId id="352" r:id="rId47"/>
    <p:sldId id="353" r:id="rId48"/>
    <p:sldId id="354" r:id="rId49"/>
    <p:sldId id="331" r:id="rId50"/>
    <p:sldId id="294" r:id="rId51"/>
    <p:sldId id="295" r:id="rId52"/>
    <p:sldId id="342" r:id="rId53"/>
    <p:sldId id="343" r:id="rId54"/>
  </p:sldIdLst>
  <p:sldSz cx="12192000" cy="6858000"/>
  <p:notesSz cx="6858000" cy="9144000"/>
  <p:defaultTextStyle>
    <a:defPPr>
      <a:defRPr lang="en-US"/>
    </a:defPPr>
    <a:lvl1pPr marL="0" lvl="0"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77">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5FF3"/>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29"/>
    <p:restoredTop sz="95153"/>
  </p:normalViewPr>
  <p:slideViewPr>
    <p:cSldViewPr showGuides="1">
      <p:cViewPr varScale="1">
        <p:scale>
          <a:sx n="95" d="100"/>
          <a:sy n="95" d="100"/>
        </p:scale>
        <p:origin x="376" y="192"/>
      </p:cViewPr>
      <p:guideLst>
        <p:guide orient="horz" pos="2177"/>
        <p:guide pos="384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0DDD6BD5-E094-4373-A174-6414A3127D82}" type="datetimeFigureOut">
              <a:rPr kumimoji="0" lang="en-US" sz="1200" b="0" i="0" u="none" strike="noStrike" kern="1200" cap="none" spc="0" normalizeH="0" baseline="0" noProof="0">
                <a:ln>
                  <a:noFill/>
                </a:ln>
                <a:solidFill>
                  <a:schemeClr val="tx1"/>
                </a:solidFill>
                <a:effectLst/>
                <a:uLnTx/>
                <a:uFillTx/>
                <a:latin typeface="+mn-lt"/>
                <a:ea typeface="+mn-ea"/>
                <a:cs typeface="+mn-cs"/>
              </a:rPr>
              <a:t>7/22/22</a:t>
            </a:fld>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p>
            <a:pPr lvl="0" algn="r" eaLnBrk="1" fontAlgn="base" hangingPunct="1">
              <a:buNone/>
            </a:pPr>
            <a:fld id="{9A0DB2DC-4C9A-4742-B13C-FB6460FD3503}" type="slidenum">
              <a:rPr lang="en-US" altLang="en-US" sz="1200" strike="noStrike" noProof="1" dirty="0">
                <a:latin typeface="Calibri" panose="020F0502020204030204" pitchFamily="34" charset="0"/>
                <a:ea typeface="+mn-ea"/>
                <a:cs typeface="+mn-cs"/>
              </a:rPr>
              <a:t>‹#›</a:t>
            </a:fld>
            <a:endParaRPr lang="en-US" altLang="en-US" sz="1200" strike="noStrike" noProof="1">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Slide Image Placeholder 1"/>
          <p:cNvSpPr>
            <a:spLocks noGrp="1" noRot="1" noChangeAspect="1" noTextEdit="1"/>
          </p:cNvSpPr>
          <p:nvPr>
            <p:ph type="sldImg"/>
          </p:nvPr>
        </p:nvSpPr>
        <p:spPr>
          <a:ln>
            <a:solidFill>
              <a:srgbClr val="000000"/>
            </a:solidFill>
            <a:miter/>
          </a:ln>
        </p:spPr>
      </p:sp>
      <p:sp>
        <p:nvSpPr>
          <p:cNvPr id="4098" name="Notes Placeholder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en-US" altLang="en-US" dirty="0"/>
          </a:p>
        </p:txBody>
      </p:sp>
      <p:sp>
        <p:nvSpPr>
          <p:cNvPr id="4099"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en-US" altLang="en-US" sz="1200" dirty="0">
                <a:latin typeface="Calibri" panose="020F0502020204030204" pitchFamily="34" charset="0"/>
              </a:rPr>
              <a:t>1</a:t>
            </a:fld>
            <a:endParaRPr lang="en-US" altLang="en-US"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2022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pPr fontAlgn="base"/>
            <a:r>
              <a:rPr lang="en-US" strike="noStrike" noProof="1"/>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en-US" strike="noStrike" noProof="1"/>
              <a:t>Click to edit Master subtitle style</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altLang="en-US" strike="noStrike" noProof="1" dirty="0">
                <a:latin typeface="Calibri" panose="020F0502020204030204" pitchFamily="34" charset="0"/>
                <a:ea typeface="+mn-ea"/>
                <a:cs typeface="+mn-cs"/>
              </a:rPr>
              <a:t>‹#›</a:t>
            </a:fld>
            <a:endParaRPr lang="en-US" altLang="en-US"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altLang="en-US" strike="noStrike" noProof="1" dirty="0">
                <a:latin typeface="Calibri" panose="020F0502020204030204" pitchFamily="34" charset="0"/>
                <a:ea typeface="+mn-ea"/>
                <a:cs typeface="+mn-cs"/>
              </a:rPr>
              <a:t>‹#›</a:t>
            </a:fld>
            <a:endParaRPr lang="en-US" alt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pPr fontAlgn="base"/>
            <a:r>
              <a:rPr lang="en-US" strike="noStrike" noProof="1"/>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altLang="en-US" strike="noStrike" noProof="1" dirty="0">
                <a:latin typeface="Calibri" panose="020F0502020204030204" pitchFamily="34" charset="0"/>
                <a:ea typeface="+mn-ea"/>
                <a:cs typeface="+mn-cs"/>
              </a:rPr>
              <a:t>‹#›</a:t>
            </a:fld>
            <a:endParaRPr lang="en-US" altLang="en-US"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Content Placeholder 2"/>
          <p:cNvSpPr>
            <a:spLocks noGrp="1"/>
          </p:cNvSpPr>
          <p:nvPr>
            <p:ph idx="1"/>
          </p:nvPr>
        </p:nvSpPr>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altLang="en-US" strike="noStrike" noProof="1" dirty="0">
                <a:latin typeface="Calibri" panose="020F0502020204030204" pitchFamily="34" charset="0"/>
                <a:ea typeface="+mn-ea"/>
                <a:cs typeface="+mn-cs"/>
              </a:rPr>
              <a:t>‹#›</a:t>
            </a:fld>
            <a:endParaRPr lang="en-US" altLang="en-US" strike="noStrike" noProof="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pPr fontAlgn="base"/>
            <a:r>
              <a:rPr lang="en-US" strike="noStrike" noProof="1"/>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en-US" strike="noStrike" noProof="1"/>
              <a:t>Click to edit Master text styles</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altLang="en-US" strike="noStrike" noProof="1" dirty="0">
                <a:latin typeface="Calibri" panose="020F0502020204030204" pitchFamily="34" charset="0"/>
                <a:ea typeface="+mn-ea"/>
                <a:cs typeface="+mn-cs"/>
              </a:rPr>
              <a:t>‹#›</a:t>
            </a:fld>
            <a:endParaRPr lang="en-US" altLang="en-US"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Content Placeholder 3"/>
          <p:cNvSpPr>
            <a:spLocks noGrp="1"/>
          </p:cNvSpPr>
          <p:nvPr>
            <p:ph sz="half" idx="2"/>
          </p:nvPr>
        </p:nvSpPr>
        <p:spPr>
          <a:xfrm>
            <a:off x="6172200" y="1825625"/>
            <a:ext cx="5181600" cy="4351338"/>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fontAlgn="base" hangingPunct="1">
              <a:buNone/>
            </a:pPr>
            <a:fld id="{9A0DB2DC-4C9A-4742-B13C-FB6460FD3503}" type="slidenum">
              <a:rPr lang="en-US" altLang="en-US" strike="noStrike" noProof="1" dirty="0">
                <a:latin typeface="Calibri" panose="020F0502020204030204" pitchFamily="34" charset="0"/>
                <a:ea typeface="+mn-ea"/>
                <a:cs typeface="+mn-cs"/>
              </a:rPr>
              <a:t>‹#›</a:t>
            </a:fld>
            <a:endParaRPr lang="en-US" altLang="en-US"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pPr fontAlgn="base"/>
            <a:r>
              <a:rPr lang="en-US" strike="noStrike" noProof="1"/>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7" name="Date Placeholder 6"/>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8" name="Footer Placeholder 7"/>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lstStyle/>
          <a:p>
            <a:pPr lvl="0" eaLnBrk="1" fontAlgn="base" hangingPunct="1">
              <a:buNone/>
            </a:pPr>
            <a:fld id="{9A0DB2DC-4C9A-4742-B13C-FB6460FD3503}" type="slidenum">
              <a:rPr lang="en-US" altLang="en-US" strike="noStrike" noProof="1" dirty="0">
                <a:latin typeface="Calibri" panose="020F0502020204030204" pitchFamily="34" charset="0"/>
                <a:ea typeface="+mn-ea"/>
                <a:cs typeface="+mn-cs"/>
              </a:rPr>
              <a:t>‹#›</a:t>
            </a:fld>
            <a:endParaRPr lang="en-US" alt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Date Placeholder 2"/>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fontAlgn="base" hangingPunct="1">
              <a:buNone/>
            </a:pPr>
            <a:fld id="{9A0DB2DC-4C9A-4742-B13C-FB6460FD3503}" type="slidenum">
              <a:rPr lang="en-US" altLang="en-US" strike="noStrike" noProof="1" dirty="0">
                <a:latin typeface="Calibri" panose="020F0502020204030204" pitchFamily="34" charset="0"/>
                <a:ea typeface="+mn-ea"/>
                <a:cs typeface="+mn-cs"/>
              </a:rPr>
              <a:t>‹#›</a:t>
            </a:fld>
            <a:endParaRPr lang="en-US"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eaLnBrk="1" fontAlgn="base" hangingPunct="1">
              <a:buNone/>
            </a:pPr>
            <a:fld id="{9A0DB2DC-4C9A-4742-B13C-FB6460FD3503}" type="slidenum">
              <a:rPr lang="en-US" altLang="en-US" strike="noStrike" noProof="1" dirty="0">
                <a:latin typeface="Calibri" panose="020F0502020204030204" pitchFamily="34" charset="0"/>
                <a:ea typeface="+mn-ea"/>
                <a:cs typeface="+mn-cs"/>
              </a:rPr>
              <a:t>‹#›</a:t>
            </a:fld>
            <a:endParaRPr lang="en-US"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pPr fontAlgn="base"/>
            <a:r>
              <a:rPr lang="en-US" strike="noStrike" noProof="1"/>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en-US" strike="noStrike" noProof="1"/>
              <a:t>Click to edit Master text styles</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fontAlgn="base" hangingPunct="1">
              <a:buNone/>
            </a:pPr>
            <a:fld id="{9A0DB2DC-4C9A-4742-B13C-FB6460FD3503}" type="slidenum">
              <a:rPr lang="en-US" altLang="en-US" strike="noStrike" noProof="1" dirty="0">
                <a:latin typeface="Calibri" panose="020F0502020204030204" pitchFamily="34" charset="0"/>
                <a:ea typeface="+mn-ea"/>
                <a:cs typeface="+mn-cs"/>
              </a:rPr>
              <a:t>‹#›</a:t>
            </a:fld>
            <a:endParaRPr lang="en-US" alt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pPr fontAlgn="base"/>
            <a:r>
              <a:rPr lang="en-US" strike="noStrike" noProof="1"/>
              <a:t>Click to edit Master title style</a:t>
            </a:r>
          </a:p>
        </p:txBody>
      </p:sp>
      <p:sp>
        <p:nvSpPr>
          <p:cNvPr id="3" name="Picture Placeholder 2"/>
          <p:cNvSpPr>
            <a:spLocks noGrp="1" noChangeAspect="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r>
              <a:rPr kumimoji="0" lang="en-US" sz="3200" b="0" i="0" u="none" strike="noStrike" kern="1200" cap="none" spc="0" normalizeH="0" baseline="0" noProof="0">
                <a:ln>
                  <a:noFill/>
                </a:ln>
                <a:solidFill>
                  <a:schemeClr val="tx1"/>
                </a:solidFill>
                <a:effectLst/>
                <a:uLnTx/>
                <a:uFillTx/>
                <a:latin typeface="+mn-lt"/>
                <a:ea typeface="+mn-ea"/>
                <a:cs typeface="+mn-cs"/>
              </a:rPr>
              <a:t>Click icon to add picture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en-US" strike="noStrike" noProof="1"/>
              <a:t>Click to edit Master text styles</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fontAlgn="base" hangingPunct="1">
              <a:buNone/>
            </a:pPr>
            <a:fld id="{9A0DB2DC-4C9A-4742-B13C-FB6460FD3503}" type="slidenum">
              <a:rPr lang="en-US" altLang="en-US" strike="noStrike" noProof="1" dirty="0">
                <a:latin typeface="Calibri" panose="020F0502020204030204" pitchFamily="34" charset="0"/>
                <a:ea typeface="+mn-ea"/>
                <a:cs typeface="+mn-cs"/>
              </a:rPr>
              <a:t>‹#›</a:t>
            </a:fld>
            <a:endParaRPr lang="en-US"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838200" y="365125"/>
            <a:ext cx="10515600" cy="693738"/>
          </a:xfrm>
          <a:prstGeom prst="rect">
            <a:avLst/>
          </a:prstGeom>
          <a:noFill/>
          <a:ln w="9525">
            <a:noFill/>
          </a:ln>
        </p:spPr>
        <p:txBody>
          <a:bodyPr anchor="t" anchorCtr="0"/>
          <a:lstStyle/>
          <a:p>
            <a:pPr lvl="0"/>
            <a:r>
              <a:rPr lang="en-US" altLang="en-US" dirty="0"/>
              <a:t>Click to edit Master title style</a:t>
            </a:r>
          </a:p>
        </p:txBody>
      </p:sp>
      <p:sp>
        <p:nvSpPr>
          <p:cNvPr id="1027" name="Text Placeholder 2"/>
          <p:cNvSpPr>
            <a:spLocks noGrp="1"/>
          </p:cNvSpPr>
          <p:nvPr>
            <p:ph type="body"/>
          </p:nvPr>
        </p:nvSpPr>
        <p:spPr>
          <a:xfrm>
            <a:off x="838200" y="1190625"/>
            <a:ext cx="10515600" cy="5033963"/>
          </a:xfrm>
          <a:prstGeom prst="rect">
            <a:avLst/>
          </a:prstGeom>
          <a:noFill/>
          <a:ln w="9525">
            <a:noFill/>
          </a:ln>
        </p:spPr>
        <p:txBody>
          <a:bodyPr anchor="t" anchorCtr="0"/>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838200" y="6356350"/>
            <a:ext cx="3200400" cy="365125"/>
          </a:xfrm>
          <a:prstGeom prst="rect">
            <a:avLst/>
          </a:prstGeom>
        </p:spPr>
        <p:txBody>
          <a:bodyPr vert="horz" lIns="91440" tIns="45720" rIns="91440" bIns="45720" rtlCol="0" anchor="ctr"/>
          <a:lstStyle>
            <a:lvl1pPr algn="l" eaLnBrk="1" fontAlgn="auto" hangingPunct="1">
              <a:spcBef>
                <a:spcPts val="0"/>
              </a:spcBef>
              <a:spcAft>
                <a:spcPts val="0"/>
              </a:spcAft>
              <a:defRPr sz="1200" b="1">
                <a:solidFill>
                  <a:srgbClr val="2B5FF3"/>
                </a:solidFill>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a:solidFill>
                  <a:srgbClr val="2B5FF3"/>
                </a:solidFill>
                <a:latin typeface="+mn-lt"/>
                <a:cs typeface="+mn-cs"/>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b="1">
                <a:solidFill>
                  <a:srgbClr val="2B5FF3"/>
                </a:solidFill>
                <a:latin typeface="Calibri" panose="020F0502020204030204" pitchFamily="34" charset="0"/>
              </a:defRPr>
            </a:lvl1pPr>
          </a:lstStyle>
          <a:p>
            <a:pPr lvl="0" eaLnBrk="1" fontAlgn="base" hangingPunct="1">
              <a:buNone/>
            </a:pPr>
            <a:fld id="{9A0DB2DC-4C9A-4742-B13C-FB6460FD3503}" type="slidenum">
              <a:rPr lang="en-US" altLang="en-US" strike="noStrike" noProof="1" dirty="0">
                <a:latin typeface="Calibri" panose="020F0502020204030204" pitchFamily="34" charset="0"/>
                <a:ea typeface="+mn-ea"/>
                <a:cs typeface="+mn-cs"/>
              </a:rPr>
              <a:t>‹#›</a:t>
            </a:fld>
            <a:endParaRPr lang="en-US" altLang="en-US" strike="noStrike" noProof="1">
              <a:latin typeface="Arial" panose="020B0604020202020204" pitchFamily="34" charset="0"/>
            </a:endParaRPr>
          </a:p>
        </p:txBody>
      </p:sp>
      <p:pic>
        <p:nvPicPr>
          <p:cNvPr id="1031" name="Picture 6" descr="Logo, company name&#10;&#10;Description automatically generated"/>
          <p:cNvPicPr>
            <a:picLocks noChangeAspect="1"/>
          </p:cNvPicPr>
          <p:nvPr userDrawn="1"/>
        </p:nvPicPr>
        <p:blipFill>
          <a:blip r:embed="rId13"/>
          <a:stretch>
            <a:fillRect/>
          </a:stretch>
        </p:blipFill>
        <p:spPr>
          <a:xfrm>
            <a:off x="0" y="0"/>
            <a:ext cx="838200" cy="549275"/>
          </a:xfrm>
          <a:prstGeom prst="rect">
            <a:avLst/>
          </a:prstGeom>
          <a:noFill/>
          <a:ln w="9525">
            <a:noFill/>
          </a:ln>
        </p:spPr>
      </p:pic>
      <p:pic>
        <p:nvPicPr>
          <p:cNvPr id="1032" name="Picture 7" descr="A picture containing calendar&#10;&#10;Description automatically generated"/>
          <p:cNvPicPr>
            <a:picLocks noChangeAspect="1"/>
          </p:cNvPicPr>
          <p:nvPr userDrawn="1"/>
        </p:nvPicPr>
        <p:blipFill>
          <a:blip r:embed="rId14"/>
          <a:stretch>
            <a:fillRect/>
          </a:stretch>
        </p:blipFill>
        <p:spPr>
          <a:xfrm>
            <a:off x="11476038" y="17463"/>
            <a:ext cx="693737" cy="6953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rtl="0" eaLnBrk="0" fontAlgn="base" hangingPunct="0">
        <a:lnSpc>
          <a:spcPct val="90000"/>
        </a:lnSpc>
        <a:spcBef>
          <a:spcPct val="0"/>
        </a:spcBef>
        <a:spcAft>
          <a:spcPct val="0"/>
        </a:spcAft>
        <a:defRPr sz="4400" b="1" kern="1200">
          <a:solidFill>
            <a:srgbClr val="002060"/>
          </a:solidFill>
          <a:latin typeface="+mj-lt"/>
          <a:ea typeface="+mj-ea"/>
          <a:cs typeface="+mj-cs"/>
        </a:defRPr>
      </a:lvl1pPr>
      <a:lvl2pPr algn="l" rtl="0" eaLnBrk="0" fontAlgn="base" hangingPunct="0">
        <a:lnSpc>
          <a:spcPct val="90000"/>
        </a:lnSpc>
        <a:spcBef>
          <a:spcPct val="0"/>
        </a:spcBef>
        <a:spcAft>
          <a:spcPct val="0"/>
        </a:spcAft>
        <a:defRPr sz="4400" b="1">
          <a:solidFill>
            <a:srgbClr val="002060"/>
          </a:solidFill>
          <a:latin typeface="Calibri Light" panose="020F0302020204030204" pitchFamily="34" charset="0"/>
        </a:defRPr>
      </a:lvl2pPr>
      <a:lvl3pPr algn="l" rtl="0" eaLnBrk="0" fontAlgn="base" hangingPunct="0">
        <a:lnSpc>
          <a:spcPct val="90000"/>
        </a:lnSpc>
        <a:spcBef>
          <a:spcPct val="0"/>
        </a:spcBef>
        <a:spcAft>
          <a:spcPct val="0"/>
        </a:spcAft>
        <a:defRPr sz="4400" b="1">
          <a:solidFill>
            <a:srgbClr val="002060"/>
          </a:solidFill>
          <a:latin typeface="Calibri Light" panose="020F0302020204030204" pitchFamily="34" charset="0"/>
        </a:defRPr>
      </a:lvl3pPr>
      <a:lvl4pPr algn="l" rtl="0" eaLnBrk="0" fontAlgn="base" hangingPunct="0">
        <a:lnSpc>
          <a:spcPct val="90000"/>
        </a:lnSpc>
        <a:spcBef>
          <a:spcPct val="0"/>
        </a:spcBef>
        <a:spcAft>
          <a:spcPct val="0"/>
        </a:spcAft>
        <a:defRPr sz="4400" b="1">
          <a:solidFill>
            <a:srgbClr val="002060"/>
          </a:solidFill>
          <a:latin typeface="Calibri Light" panose="020F0302020204030204" pitchFamily="34" charset="0"/>
        </a:defRPr>
      </a:lvl4pPr>
      <a:lvl5pPr algn="l" rtl="0" eaLnBrk="0" fontAlgn="base" hangingPunct="0">
        <a:lnSpc>
          <a:spcPct val="90000"/>
        </a:lnSpc>
        <a:spcBef>
          <a:spcPct val="0"/>
        </a:spcBef>
        <a:spcAft>
          <a:spcPct val="0"/>
        </a:spcAft>
        <a:defRPr sz="4400" b="1">
          <a:solidFill>
            <a:srgbClr val="002060"/>
          </a:solidFill>
          <a:latin typeface="Calibri Light" panose="020F0302020204030204" pitchFamily="34" charset="0"/>
        </a:defRPr>
      </a:lvl5pPr>
      <a:lvl6pPr marL="457200" algn="l" rtl="0" fontAlgn="base">
        <a:lnSpc>
          <a:spcPct val="90000"/>
        </a:lnSpc>
        <a:spcBef>
          <a:spcPct val="0"/>
        </a:spcBef>
        <a:spcAft>
          <a:spcPct val="0"/>
        </a:spcAft>
        <a:defRPr sz="4400" b="1">
          <a:solidFill>
            <a:srgbClr val="002060"/>
          </a:solidFill>
          <a:latin typeface="Calibri Light" panose="020F0302020204030204" pitchFamily="34" charset="0"/>
        </a:defRPr>
      </a:lvl6pPr>
      <a:lvl7pPr marL="914400" algn="l" rtl="0" fontAlgn="base">
        <a:lnSpc>
          <a:spcPct val="90000"/>
        </a:lnSpc>
        <a:spcBef>
          <a:spcPct val="0"/>
        </a:spcBef>
        <a:spcAft>
          <a:spcPct val="0"/>
        </a:spcAft>
        <a:defRPr sz="4400" b="1">
          <a:solidFill>
            <a:srgbClr val="002060"/>
          </a:solidFill>
          <a:latin typeface="Calibri Light" panose="020F0302020204030204" pitchFamily="34" charset="0"/>
        </a:defRPr>
      </a:lvl7pPr>
      <a:lvl8pPr marL="1371600" algn="l" rtl="0" fontAlgn="base">
        <a:lnSpc>
          <a:spcPct val="90000"/>
        </a:lnSpc>
        <a:spcBef>
          <a:spcPct val="0"/>
        </a:spcBef>
        <a:spcAft>
          <a:spcPct val="0"/>
        </a:spcAft>
        <a:defRPr sz="4400" b="1">
          <a:solidFill>
            <a:srgbClr val="002060"/>
          </a:solidFill>
          <a:latin typeface="Calibri Light" panose="020F0302020204030204" pitchFamily="34" charset="0"/>
        </a:defRPr>
      </a:lvl8pPr>
      <a:lvl9pPr marL="1828800" algn="l" rtl="0" fontAlgn="base">
        <a:lnSpc>
          <a:spcPct val="90000"/>
        </a:lnSpc>
        <a:spcBef>
          <a:spcPct val="0"/>
        </a:spcBef>
        <a:spcAft>
          <a:spcPct val="0"/>
        </a:spcAft>
        <a:defRPr sz="4400" b="1">
          <a:solidFill>
            <a:srgbClr val="002060"/>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drive.google.com/file/d/1PhELFRmoxWnyrJHnEK8Fbq_Iax6owmnV/view" TargetMode="External"/><Relationship Id="rId2" Type="http://schemas.openxmlformats.org/officeDocument/2006/relationships/hyperlink" Target="https://drive.google.com/file/d/1OZJoCJTWZ6-sK3iLVTe_wpT-RdikvfPF/view?usp=drivesdk"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1"/>
          <p:cNvSpPr>
            <a:spLocks noGrp="1"/>
          </p:cNvSpPr>
          <p:nvPr>
            <p:ph type="ctrTitle"/>
          </p:nvPr>
        </p:nvSpPr>
        <p:spPr>
          <a:xfrm>
            <a:off x="1066800" y="2684463"/>
            <a:ext cx="10058400" cy="1514475"/>
          </a:xfrm>
          <a:ln/>
        </p:spPr>
        <p:txBody>
          <a:bodyPr vert="horz" wrap="square" lIns="91440" tIns="45720" rIns="91440" bIns="45720" anchor="b" anchorCtr="0"/>
          <a:lstStyle/>
          <a:p>
            <a:pPr eaLnBrk="1" hangingPunct="1">
              <a:buClrTx/>
              <a:buSzTx/>
              <a:buFontTx/>
            </a:pPr>
            <a:br>
              <a:rPr lang="en-US" altLang="en-US" sz="3400" i="1" kern="1200" dirty="0">
                <a:solidFill>
                  <a:srgbClr val="FF0000"/>
                </a:solidFill>
                <a:latin typeface="+mj-lt"/>
                <a:ea typeface="+mj-ea"/>
                <a:cs typeface="+mj-cs"/>
              </a:rPr>
            </a:br>
            <a:r>
              <a:rPr lang="en-US" altLang="en-US" sz="3400" i="1" kern="1200" dirty="0">
                <a:solidFill>
                  <a:srgbClr val="FF0000"/>
                </a:solidFill>
                <a:latin typeface="+mj-lt"/>
                <a:ea typeface="+mj-ea"/>
                <a:cs typeface="+mj-cs"/>
              </a:rPr>
              <a:t>An efficient and privacy preserving biometric identification scheme in cloud computing  with blockchain</a:t>
            </a:r>
            <a:br>
              <a:rPr lang="en-US" altLang="en-US" sz="3400" kern="1200" dirty="0">
                <a:solidFill>
                  <a:srgbClr val="FF0000"/>
                </a:solidFill>
                <a:latin typeface="+mj-lt"/>
                <a:ea typeface="+mj-ea"/>
                <a:cs typeface="+mj-cs"/>
              </a:rPr>
            </a:br>
            <a:endParaRPr lang="en-US" altLang="en-US" sz="3400" kern="1200" dirty="0">
              <a:solidFill>
                <a:srgbClr val="FF0000"/>
              </a:solidFill>
              <a:latin typeface="+mj-lt"/>
              <a:ea typeface="+mj-ea"/>
              <a:cs typeface="+mj-cs"/>
            </a:endParaRPr>
          </a:p>
        </p:txBody>
      </p:sp>
      <p:sp>
        <p:nvSpPr>
          <p:cNvPr id="3075" name="Subtitle 10"/>
          <p:cNvSpPr>
            <a:spLocks noGrp="1"/>
          </p:cNvSpPr>
          <p:nvPr>
            <p:ph type="subTitle" idx="1"/>
          </p:nvPr>
        </p:nvSpPr>
        <p:spPr>
          <a:xfrm>
            <a:off x="3867150" y="3789363"/>
            <a:ext cx="4591050" cy="2060575"/>
          </a:xfrm>
          <a:ln/>
        </p:spPr>
        <p:txBody>
          <a:bodyPr vert="horz" wrap="square" lIns="91440" tIns="45720" rIns="91440" bIns="45720" anchor="t" anchorCtr="0"/>
          <a:lstStyle/>
          <a:p>
            <a:pPr eaLnBrk="1" hangingPunct="1">
              <a:spcBef>
                <a:spcPct val="0"/>
              </a:spcBef>
              <a:buClrTx/>
              <a:buSzTx/>
            </a:pPr>
            <a:r>
              <a:rPr lang="en-US" altLang="en-US" b="1" kern="1200" dirty="0">
                <a:solidFill>
                  <a:srgbClr val="000066"/>
                </a:solidFill>
                <a:latin typeface="Times New Roman" panose="02020603050405020304" pitchFamily="18" charset="0"/>
                <a:ea typeface="+mn-ea"/>
                <a:cs typeface="+mn-cs"/>
              </a:rPr>
              <a:t> Anant Dubey         : 1RN18IS017</a:t>
            </a:r>
          </a:p>
          <a:p>
            <a:pPr eaLnBrk="1" hangingPunct="1">
              <a:spcBef>
                <a:spcPct val="0"/>
              </a:spcBef>
              <a:buClrTx/>
              <a:buSzTx/>
            </a:pPr>
            <a:r>
              <a:rPr lang="en-US" altLang="en-US" b="1" kern="1200" dirty="0">
                <a:solidFill>
                  <a:srgbClr val="000066"/>
                </a:solidFill>
                <a:latin typeface="Times New Roman" panose="02020603050405020304" pitchFamily="18" charset="0"/>
                <a:ea typeface="+mn-ea"/>
                <a:cs typeface="+mn-cs"/>
              </a:rPr>
              <a:t>Dinky Asrani          : 1RN18IS039</a:t>
            </a:r>
          </a:p>
          <a:p>
            <a:pPr eaLnBrk="1" hangingPunct="1">
              <a:spcBef>
                <a:spcPct val="0"/>
              </a:spcBef>
              <a:buClrTx/>
              <a:buSzTx/>
            </a:pPr>
            <a:r>
              <a:rPr lang="en-US" altLang="en-US" b="1" kern="1200" dirty="0">
                <a:solidFill>
                  <a:srgbClr val="000066"/>
                </a:solidFill>
                <a:latin typeface="Times New Roman" panose="02020603050405020304" pitchFamily="18" charset="0"/>
                <a:ea typeface="+mn-ea"/>
                <a:cs typeface="+mn-cs"/>
              </a:rPr>
              <a:t>Leena Chandra      : 1RN18IS063</a:t>
            </a:r>
          </a:p>
          <a:p>
            <a:pPr eaLnBrk="1" hangingPunct="1">
              <a:spcBef>
                <a:spcPct val="0"/>
              </a:spcBef>
              <a:buClrTx/>
              <a:buSzTx/>
            </a:pPr>
            <a:r>
              <a:rPr lang="en-US" altLang="en-US" b="1" kern="1200" dirty="0">
                <a:solidFill>
                  <a:srgbClr val="000066"/>
                </a:solidFill>
                <a:latin typeface="Times New Roman" panose="02020603050405020304" pitchFamily="18" charset="0"/>
                <a:ea typeface="+mn-ea"/>
                <a:cs typeface="+mn-cs"/>
              </a:rPr>
              <a:t>Raashil Aadhyanth: 1RN18IS081</a:t>
            </a:r>
          </a:p>
          <a:p>
            <a:pPr eaLnBrk="1" hangingPunct="1">
              <a:spcBef>
                <a:spcPct val="0"/>
              </a:spcBef>
              <a:buClrTx/>
              <a:buSzTx/>
            </a:pPr>
            <a:endParaRPr lang="en-US" altLang="en-US" b="1" kern="1200" dirty="0">
              <a:solidFill>
                <a:srgbClr val="000066"/>
              </a:solidFill>
              <a:latin typeface="Times New Roman" panose="02020603050405020304" pitchFamily="18" charset="0"/>
              <a:ea typeface="+mn-ea"/>
              <a:cs typeface="+mn-cs"/>
            </a:endParaRPr>
          </a:p>
          <a:p>
            <a:pPr eaLnBrk="1" hangingPunct="1">
              <a:spcBef>
                <a:spcPct val="0"/>
              </a:spcBef>
              <a:buClrTx/>
              <a:buSzTx/>
            </a:pPr>
            <a:endParaRPr lang="en-IN" altLang="en-US" b="1" kern="1200" dirty="0">
              <a:solidFill>
                <a:srgbClr val="000066"/>
              </a:solidFill>
              <a:latin typeface="+mn-lt"/>
              <a:ea typeface="+mn-ea"/>
              <a:cs typeface="+mn-cs"/>
            </a:endParaRPr>
          </a:p>
        </p:txBody>
      </p:sp>
      <p:sp>
        <p:nvSpPr>
          <p:cNvPr id="7" name="Rectangle 6"/>
          <p:cNvSpPr/>
          <p:nvPr/>
        </p:nvSpPr>
        <p:spPr>
          <a:xfrm>
            <a:off x="0" y="-25400"/>
            <a:ext cx="12192000" cy="1016000"/>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RNS INSTITUTE OF TECHNOLOGY</a:t>
            </a:r>
          </a:p>
          <a:p>
            <a:pPr marL="0" marR="0" lvl="0" indent="0" algn="ctr" defTabSz="457200" rtl="0" eaLnBrk="1" fontAlgn="auto" latinLnBrk="0" hangingPunct="1">
              <a:lnSpc>
                <a:spcPct val="100000"/>
              </a:lnSpc>
              <a:spcBef>
                <a:spcPts val="0"/>
              </a:spcBef>
              <a:spcAft>
                <a:spcPts val="0"/>
              </a:spcAft>
              <a:buClrTx/>
              <a:buSzTx/>
              <a:buFontTx/>
              <a:buNone/>
              <a:defRPr/>
            </a:pPr>
            <a:r>
              <a:rPr kumimoji="0" lang="en-US" sz="2400" b="1" i="0" u="none" strike="noStrike" kern="1200" cap="all"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BENGALURU - 98</a:t>
            </a:r>
            <a:endParaRPr kumimoji="0" 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endParaRPr>
          </a:p>
        </p:txBody>
      </p:sp>
      <p:sp>
        <p:nvSpPr>
          <p:cNvPr id="3077" name="Rectangle 7"/>
          <p:cNvSpPr/>
          <p:nvPr/>
        </p:nvSpPr>
        <p:spPr>
          <a:xfrm>
            <a:off x="0" y="984250"/>
            <a:ext cx="12192000" cy="584200"/>
          </a:xfrm>
          <a:prstGeom prst="rect">
            <a:avLst/>
          </a:prstGeom>
          <a:noFill/>
          <a:ln w="9525">
            <a:noFill/>
          </a:ln>
        </p:spPr>
        <p:txBody>
          <a:bodyPr anchor="t" anchorCtr="0">
            <a:spAutoFit/>
          </a:bodyPr>
          <a:lstStyle/>
          <a:p>
            <a:pPr algn="ctr">
              <a:buFontTx/>
            </a:pPr>
            <a:r>
              <a:rPr lang="en-US" altLang="en-US" sz="3200" b="1" dirty="0">
                <a:solidFill>
                  <a:srgbClr val="C00000"/>
                </a:solidFill>
                <a:latin typeface="Times New Roman" panose="02020603050405020304" pitchFamily="18" charset="0"/>
              </a:rPr>
              <a:t>DEPARTMENT OF INFORMATION SCIENCE &amp; ENGINEERING</a:t>
            </a:r>
            <a:endParaRPr lang="en-US" altLang="en-US" sz="3200" b="1" dirty="0">
              <a:solidFill>
                <a:srgbClr val="C00000"/>
              </a:solidFill>
              <a:latin typeface="Times New Roman" panose="02020603050405020304" pitchFamily="18" charset="0"/>
              <a:ea typeface="Times New Roman" panose="02020603050405020304" pitchFamily="18" charset="0"/>
            </a:endParaRPr>
          </a:p>
        </p:txBody>
      </p:sp>
      <p:sp>
        <p:nvSpPr>
          <p:cNvPr id="3078" name="Rectangle 8"/>
          <p:cNvSpPr/>
          <p:nvPr/>
        </p:nvSpPr>
        <p:spPr>
          <a:xfrm>
            <a:off x="2279650" y="1785938"/>
            <a:ext cx="6769100" cy="830262"/>
          </a:xfrm>
          <a:prstGeom prst="rect">
            <a:avLst/>
          </a:prstGeom>
          <a:noFill/>
          <a:ln w="9525">
            <a:noFill/>
          </a:ln>
        </p:spPr>
        <p:txBody>
          <a:bodyPr anchor="t" anchorCtr="0">
            <a:spAutoFit/>
          </a:bodyPr>
          <a:lstStyle/>
          <a:p>
            <a:pPr algn="ctr">
              <a:buFontTx/>
            </a:pPr>
            <a:r>
              <a:rPr lang="en-US" altLang="en-US" sz="2400" b="1">
                <a:solidFill>
                  <a:srgbClr val="002060"/>
                </a:solidFill>
                <a:latin typeface="Times New Roman" panose="02020603050405020304" pitchFamily="18" charset="0"/>
              </a:rPr>
              <a:t>Project </a:t>
            </a:r>
            <a:r>
              <a:rPr lang="en-US" altLang="en-US" sz="2400" b="1" dirty="0">
                <a:solidFill>
                  <a:srgbClr val="002060"/>
                </a:solidFill>
                <a:latin typeface="Times New Roman" panose="02020603050405020304" pitchFamily="18" charset="0"/>
              </a:rPr>
              <a:t>Presentation</a:t>
            </a:r>
          </a:p>
          <a:p>
            <a:pPr algn="ctr">
              <a:buFontTx/>
            </a:pPr>
            <a:endParaRPr lang="en-US" altLang="en-US" sz="2400" b="1" dirty="0">
              <a:solidFill>
                <a:srgbClr val="002060"/>
              </a:solidFill>
              <a:latin typeface="Times New Roman" panose="02020603050405020304" pitchFamily="18" charset="0"/>
              <a:ea typeface="Times New Roman" panose="02020603050405020304" pitchFamily="18" charset="0"/>
            </a:endParaRPr>
          </a:p>
        </p:txBody>
      </p:sp>
      <p:sp>
        <p:nvSpPr>
          <p:cNvPr id="3079" name="Rectangle 9"/>
          <p:cNvSpPr/>
          <p:nvPr/>
        </p:nvSpPr>
        <p:spPr>
          <a:xfrm>
            <a:off x="34925" y="5268913"/>
            <a:ext cx="5129213" cy="1231900"/>
          </a:xfrm>
          <a:prstGeom prst="rect">
            <a:avLst/>
          </a:prstGeom>
          <a:noFill/>
          <a:ln w="9525">
            <a:noFill/>
          </a:ln>
        </p:spPr>
        <p:txBody>
          <a:bodyPr anchor="t" anchorCtr="0">
            <a:spAutoFit/>
          </a:bodyPr>
          <a:lstStyle/>
          <a:p>
            <a:pPr algn="ctr">
              <a:buFontTx/>
            </a:pPr>
            <a:r>
              <a:rPr lang="en-US" altLang="en-US" b="1" dirty="0">
                <a:solidFill>
                  <a:srgbClr val="262626"/>
                </a:solidFill>
                <a:latin typeface="Times New Roman" panose="02020603050405020304" pitchFamily="18" charset="0"/>
              </a:rPr>
              <a:t> Internal Guide</a:t>
            </a:r>
          </a:p>
          <a:p>
            <a:pPr algn="ctr">
              <a:buFontTx/>
            </a:pPr>
            <a:r>
              <a:rPr lang="en-US" altLang="en-US" sz="2000" b="1" dirty="0">
                <a:solidFill>
                  <a:srgbClr val="000066"/>
                </a:solidFill>
                <a:latin typeface="Times New Roman" panose="02020603050405020304" pitchFamily="18" charset="0"/>
              </a:rPr>
              <a:t>Mrs. Sudha V</a:t>
            </a:r>
            <a:endParaRPr lang="pt-BR" altLang="en-US" sz="2000" b="1" dirty="0">
              <a:solidFill>
                <a:srgbClr val="000066"/>
              </a:solidFill>
              <a:latin typeface="Times New Roman" panose="02020603050405020304" pitchFamily="18" charset="0"/>
            </a:endParaRPr>
          </a:p>
          <a:p>
            <a:pPr algn="ctr" eaLnBrk="0" hangingPunct="0">
              <a:buFontTx/>
            </a:pPr>
            <a:r>
              <a:rPr lang="en-US" altLang="en-US" dirty="0">
                <a:solidFill>
                  <a:srgbClr val="262626"/>
                </a:solidFill>
                <a:latin typeface="Times New Roman" panose="02020603050405020304" pitchFamily="18" charset="0"/>
              </a:rPr>
              <a:t>Asst. Prof, Dept of  ISE, RNSIT</a:t>
            </a:r>
          </a:p>
          <a:p>
            <a:pPr algn="ctr" eaLnBrk="0" hangingPunct="0">
              <a:buFontTx/>
            </a:pPr>
            <a:endParaRPr lang="en-US" altLang="en-US" dirty="0">
              <a:solidFill>
                <a:srgbClr val="262626"/>
              </a:solidFill>
              <a:latin typeface="Times New Roman" panose="02020603050405020304" pitchFamily="18" charset="0"/>
              <a:ea typeface="Times New Roman" panose="02020603050405020304" pitchFamily="18" charset="0"/>
            </a:endParaRPr>
          </a:p>
        </p:txBody>
      </p:sp>
      <p:sp>
        <p:nvSpPr>
          <p:cNvPr id="14" name="Rectangle 13"/>
          <p:cNvSpPr/>
          <p:nvPr/>
        </p:nvSpPr>
        <p:spPr>
          <a:xfrm>
            <a:off x="7037388" y="5243513"/>
            <a:ext cx="5129213" cy="1231900"/>
          </a:xfrm>
          <a:prstGeom prst="rect">
            <a:avLst/>
          </a:prstGeom>
        </p:spPr>
        <p:txBody>
          <a:bodyPr>
            <a:spAutoFit/>
          </a:body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chemeClr val="tx1">
                    <a:lumMod val="85000"/>
                    <a:lumOff val="15000"/>
                  </a:schemeClr>
                </a:solidFill>
                <a:effectLst/>
                <a:uLnTx/>
                <a:uFillTx/>
                <a:latin typeface="Times New Roman" panose="02020603050405020304" pitchFamily="18" charset="0"/>
                <a:ea typeface="+mn-ea"/>
                <a:cs typeface="Times New Roman" panose="02020603050405020304" pitchFamily="18" charset="0"/>
              </a:rPr>
              <a:t>Project Coordinator</a:t>
            </a:r>
            <a:endParaRPr kumimoji="0" lang="pt-BR" sz="2000" b="1"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endParaRPr>
          </a:p>
          <a:p>
            <a:pPr marL="0" marR="0" lvl="0" indent="0" algn="ctr" defTabSz="457200" rtl="0" eaLnBrk="0" fontAlgn="base" latinLnBrk="0" hangingPunct="0">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Dr. Prakash S</a:t>
            </a:r>
          </a:p>
          <a:p>
            <a:pPr marL="0" marR="0" lvl="0" indent="0" algn="ctr" defTabSz="457200" rtl="0" eaLnBrk="0" fontAlgn="base" latinLnBrk="0" hangingPunct="0">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Ms. Kusuma S</a:t>
            </a:r>
            <a:endParaRPr kumimoji="0" lang="pt-BR" sz="1800" b="1"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endParaRPr>
          </a:p>
          <a:p>
            <a:pPr marL="0" marR="0" lvl="0" indent="0" algn="ctr" defTabSz="4572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ln/>
        </p:spPr>
        <p:txBody>
          <a:bodyPr vert="horz" wrap="square" lIns="91440" tIns="45720" rIns="91440" bIns="45720" anchor="t" anchorCtr="0"/>
          <a:lstStyle/>
          <a:p>
            <a:pPr eaLnBrk="1" hangingPunct="1"/>
            <a:r>
              <a:rPr lang="en-US" altLang="en-US" dirty="0"/>
              <a:t>                           METHODOLOGY</a:t>
            </a:r>
            <a:endParaRPr lang="en-IN" altLang="en-US" dirty="0"/>
          </a:p>
        </p:txBody>
      </p:sp>
      <p:sp>
        <p:nvSpPr>
          <p:cNvPr id="3" name="Content Placeholder 2"/>
          <p:cNvSpPr>
            <a:spLocks noGrp="1"/>
          </p:cNvSpPr>
          <p:nvPr>
            <p:ph idx="1"/>
          </p:nvPr>
        </p:nvSpPr>
        <p:spPr/>
        <p:txBody>
          <a:bodyPr vert="horz" wrap="square" lIns="91440" tIns="45720" rIns="91440" bIns="45720" numCol="1" anchor="t" anchorCtr="0" compatLnSpc="1"/>
          <a:lstStyle/>
          <a:p>
            <a:pPr marL="342900" marR="0" lvl="0" indent="-342900" algn="just" defTabSz="914400" rtl="0" eaLnBrk="1" fontAlgn="base" latinLnBrk="0" hangingPunct="1">
              <a:lnSpc>
                <a:spcPct val="150000"/>
              </a:lnSpc>
              <a:spcBef>
                <a:spcPts val="1000"/>
              </a:spcBef>
              <a:spcAft>
                <a:spcPct val="0"/>
              </a:spcAft>
              <a:buClrTx/>
              <a:buSzTx/>
              <a:buFont typeface="+mj-lt"/>
              <a:buAutoNum type="alphaLcParenR"/>
              <a:defRPr/>
            </a:pPr>
            <a:r>
              <a:rPr kumimoji="0" lang="en-US" sz="1800" b="1"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rPr>
              <a:t>AES ALGORITHM</a:t>
            </a:r>
            <a:endParaRPr kumimoji="0" lang="en-IN" sz="18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endParaRPr>
          </a:p>
          <a:p>
            <a:pPr marL="228600" marR="0" lvl="0" indent="-228600" algn="just" defTabSz="914400" rtl="0" eaLnBrk="1" fontAlgn="base" latinLnBrk="0" hangingPunct="1">
              <a:lnSpc>
                <a:spcPct val="150000"/>
              </a:lnSpc>
              <a:spcBef>
                <a:spcPts val="10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AES stands for Advanced Encryption Standard and is a majorly used symmetric encryption algorithm. It is mainly used for encryption and protection of electronic data. It was used as the replacement of DES(Data encryption standard) as it is much faster and better than DES. AES consists of three block ciphers and these ciphers are used to provide encryption of data.</a:t>
            </a:r>
          </a:p>
          <a:p>
            <a:pPr marL="228600" marR="0" lvl="0" indent="-228600" algn="just" defTabSz="914400" rtl="0" eaLnBrk="1" fontAlgn="base" latinLnBrk="0" hangingPunct="1">
              <a:lnSpc>
                <a:spcPct val="150000"/>
              </a:lnSpc>
              <a:spcBef>
                <a:spcPts val="1000"/>
              </a:spcBef>
              <a:spcAft>
                <a:spcPct val="0"/>
              </a:spcAft>
              <a:buClrTx/>
              <a:buSzTx/>
              <a:buFont typeface="Arial" panose="020B0604020202020204" pitchFamily="34" charset="0"/>
              <a:buChar char="•"/>
              <a:defRPr/>
            </a:pPr>
            <a:endParaRPr kumimoji="0" lang="en-IN" sz="18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endParaRPr>
          </a:p>
          <a:p>
            <a:pPr marL="228600" marR="0" lvl="0" indent="-228600" algn="just" defTabSz="914400" rtl="0" eaLnBrk="1" fontAlgn="base" latinLnBrk="0" hangingPunct="1">
              <a:lnSpc>
                <a:spcPct val="150000"/>
              </a:lnSpc>
              <a:spcBef>
                <a:spcPts val="1000"/>
              </a:spcBef>
              <a:spcAft>
                <a:spcPct val="0"/>
              </a:spcAft>
              <a:buClrTx/>
              <a:buSzTx/>
              <a:buFont typeface="Arial" panose="020B0604020202020204" pitchFamily="34" charset="0"/>
              <a:buChar char="•"/>
              <a:defRPr/>
            </a:pPr>
            <a:endParaRPr kumimoji="0" lang="en-IN" sz="18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endParaRPr>
          </a:p>
          <a:p>
            <a:pPr marL="228600" marR="0" lvl="0" indent="-228600" algn="l" defTabSz="914400" rtl="0" eaLnBrk="1" fontAlgn="base" latinLnBrk="0" hangingPunct="1">
              <a:lnSpc>
                <a:spcPct val="90000"/>
              </a:lnSpc>
              <a:spcBef>
                <a:spcPts val="1000"/>
              </a:spcBef>
              <a:spcAft>
                <a:spcPct val="0"/>
              </a:spcAft>
              <a:buClrTx/>
              <a:buSzTx/>
              <a:buFont typeface="Arial" panose="020B0604020202020204" pitchFamily="34" charset="0"/>
              <a:buChar char="•"/>
              <a:defRPr/>
            </a:pPr>
            <a:endParaRPr kumimoji="0" lang="en-IN"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13317" name="Slide Number Placeholder 5"/>
          <p:cNvSpPr>
            <a:spLocks noGrp="1"/>
          </p:cNvSpPr>
          <p:nvPr>
            <p:ph type="sldNum" sz="quarter" idx="12"/>
          </p:nvPr>
        </p:nvSpPr>
        <p:spPr>
          <a:noFill/>
          <a:ln>
            <a:noFill/>
          </a:ln>
        </p:spPr>
        <p:txBody>
          <a:bodyPr wrap="square" lIns="91440" tIns="45720" rIns="91440" bIns="45720" anchor="ctr" anchorCtr="0"/>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b="1" dirty="0">
                <a:solidFill>
                  <a:srgbClr val="2B5FF3"/>
                </a:solidFill>
                <a:latin typeface="Calibri" panose="020F0502020204030204" pitchFamily="34" charset="0"/>
              </a:rPr>
              <a:t>10</a:t>
            </a:fld>
            <a:endParaRPr lang="en-US" altLang="en-US" sz="1200" b="1" dirty="0">
              <a:solidFill>
                <a:srgbClr val="2B5FF3"/>
              </a:solidFill>
              <a:latin typeface="Calibri" panose="020F0502020204030204" pitchFamily="34" charset="0"/>
              <a:ea typeface="Arial" panose="020B0604020202020204" pitchFamily="34" charset="0"/>
            </a:endParaRPr>
          </a:p>
        </p:txBody>
      </p:sp>
      <p:pic>
        <p:nvPicPr>
          <p:cNvPr id="13318" name="Picture 8" descr="Advanced Encryption Standard"/>
          <p:cNvPicPr>
            <a:picLocks noChangeAspect="1"/>
          </p:cNvPicPr>
          <p:nvPr/>
        </p:nvPicPr>
        <p:blipFill>
          <a:blip r:embed="rId2"/>
          <a:stretch>
            <a:fillRect/>
          </a:stretch>
        </p:blipFill>
        <p:spPr>
          <a:xfrm>
            <a:off x="3886200" y="3429000"/>
            <a:ext cx="4495800" cy="292735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ln/>
        </p:spPr>
        <p:txBody>
          <a:bodyPr vert="horz" wrap="square" lIns="91440" tIns="45720" rIns="91440" bIns="45720" anchor="t" anchorCtr="0"/>
          <a:lstStyle/>
          <a:p>
            <a:pPr eaLnBrk="1" hangingPunct="1"/>
            <a:r>
              <a:rPr lang="en-US" altLang="en-US" dirty="0"/>
              <a:t>                           METHODOLOGY</a:t>
            </a:r>
            <a:endParaRPr lang="en-IN" altLang="en-US" dirty="0"/>
          </a:p>
        </p:txBody>
      </p:sp>
      <p:sp>
        <p:nvSpPr>
          <p:cNvPr id="3" name="Content Placeholder 2"/>
          <p:cNvSpPr>
            <a:spLocks noGrp="1"/>
          </p:cNvSpPr>
          <p:nvPr>
            <p:ph idx="1"/>
          </p:nvPr>
        </p:nvSpPr>
        <p:spPr>
          <a:xfrm>
            <a:off x="838200" y="1192213"/>
            <a:ext cx="10515600" cy="5033963"/>
          </a:xfrm>
        </p:spPr>
        <p:txBody>
          <a:bodyPr vert="horz" wrap="square" lIns="91440" tIns="45720" rIns="91440" bIns="45720" numCol="1" anchor="t" anchorCtr="0" compatLnSpc="1"/>
          <a:lstStyle/>
          <a:p>
            <a:pPr marL="0" marR="0" lvl="0" indent="0" algn="just" defTabSz="914400" rtl="0" eaLnBrk="1" fontAlgn="base" latinLnBrk="0" hangingPunct="1">
              <a:lnSpc>
                <a:spcPct val="150000"/>
              </a:lnSpc>
              <a:spcBef>
                <a:spcPts val="1000"/>
              </a:spcBef>
              <a:spcAft>
                <a:spcPct val="0"/>
              </a:spcAft>
              <a:buClrTx/>
              <a:buSzTx/>
              <a:buFont typeface="Arial" panose="020B0604020202020204" pitchFamily="34" charset="0"/>
              <a:buNone/>
              <a:defRPr/>
            </a:pPr>
            <a:r>
              <a:rPr kumimoji="0" lang="en-US" sz="1800" b="1"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rPr>
              <a:t>b) SHA1 ALGORITHM</a:t>
            </a:r>
            <a:endParaRPr kumimoji="0" lang="en-IN" sz="18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endParaRPr>
          </a:p>
          <a:p>
            <a:pPr marL="228600" marR="0" lvl="0" indent="-228600" algn="just" defTabSz="914400" rtl="0" eaLnBrk="1" fontAlgn="base" latinLnBrk="0" hangingPunct="1">
              <a:lnSpc>
                <a:spcPct val="150000"/>
              </a:lnSpc>
              <a:spcBef>
                <a:spcPts val="10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SHA-1 or Secure Hash Algorithm 1 is a cryptographic hash function which takes an input and produces a 160-bit (20-byte) hash value. This hash value is known as a message digest. This message digest is usually then rendered as a hexadecimal number which is 40 digits long. It is a U.S. Federal Information Processing Standard and was designed by the United States National Security Agency.</a:t>
            </a:r>
            <a:endParaRPr kumimoji="0" lang="en-IN" sz="18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endParaRPr>
          </a:p>
          <a:p>
            <a:pPr marL="228600" marR="0" lvl="0" indent="-228600" algn="l" defTabSz="914400" rtl="0" eaLnBrk="1" fontAlgn="base" latinLnBrk="0" hangingPunct="1">
              <a:lnSpc>
                <a:spcPct val="90000"/>
              </a:lnSpc>
              <a:spcBef>
                <a:spcPts val="1000"/>
              </a:spcBef>
              <a:spcAft>
                <a:spcPct val="0"/>
              </a:spcAft>
              <a:buClrTx/>
              <a:buSzTx/>
              <a:buFont typeface="Arial" panose="020B0604020202020204" pitchFamily="34" charset="0"/>
              <a:buChar char="•"/>
              <a:defRPr/>
            </a:pPr>
            <a:endParaRPr kumimoji="0" lang="en-IN"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14341" name="Slide Number Placeholder 5"/>
          <p:cNvSpPr>
            <a:spLocks noGrp="1"/>
          </p:cNvSpPr>
          <p:nvPr>
            <p:ph type="sldNum" sz="quarter" idx="12"/>
          </p:nvPr>
        </p:nvSpPr>
        <p:spPr>
          <a:noFill/>
          <a:ln>
            <a:noFill/>
          </a:ln>
        </p:spPr>
        <p:txBody>
          <a:bodyPr wrap="square" lIns="91440" tIns="45720" rIns="91440" bIns="45720" anchor="ctr" anchorCtr="0"/>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b="1" dirty="0">
                <a:solidFill>
                  <a:srgbClr val="2B5FF3"/>
                </a:solidFill>
                <a:latin typeface="Calibri" panose="020F0502020204030204" pitchFamily="34" charset="0"/>
              </a:rPr>
              <a:t>11</a:t>
            </a:fld>
            <a:endParaRPr lang="en-US" altLang="en-US" sz="1200" b="1" dirty="0">
              <a:solidFill>
                <a:srgbClr val="2B5FF3"/>
              </a:solidFill>
              <a:latin typeface="Calibri" panose="020F0502020204030204" pitchFamily="34" charset="0"/>
              <a:ea typeface="Arial" panose="020B0604020202020204" pitchFamily="34" charset="0"/>
            </a:endParaRPr>
          </a:p>
        </p:txBody>
      </p:sp>
      <p:pic>
        <p:nvPicPr>
          <p:cNvPr id="14342" name="Picture 2" descr="SHA-1 algorithm steps | Download Scientific Diagram"/>
          <p:cNvPicPr>
            <a:picLocks noChangeAspect="1"/>
          </p:cNvPicPr>
          <p:nvPr/>
        </p:nvPicPr>
        <p:blipFill>
          <a:blip r:embed="rId2"/>
          <a:stretch>
            <a:fillRect/>
          </a:stretch>
        </p:blipFill>
        <p:spPr>
          <a:xfrm>
            <a:off x="3733800" y="3676650"/>
            <a:ext cx="4191000" cy="234315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ln/>
        </p:spPr>
        <p:txBody>
          <a:bodyPr vert="horz" wrap="square" lIns="91440" tIns="45720" rIns="91440" bIns="45720" anchor="t" anchorCtr="0"/>
          <a:lstStyle/>
          <a:p>
            <a:pPr algn="ctr" eaLnBrk="1" hangingPunct="1"/>
            <a:r>
              <a:rPr lang="en-US" altLang="en-US" dirty="0"/>
              <a:t> METHODOLOGY</a:t>
            </a:r>
            <a:endParaRPr lang="en-IN" altLang="en-US" dirty="0"/>
          </a:p>
        </p:txBody>
      </p:sp>
      <p:sp>
        <p:nvSpPr>
          <p:cNvPr id="3" name="Content Placeholder 2"/>
          <p:cNvSpPr>
            <a:spLocks noGrp="1"/>
          </p:cNvSpPr>
          <p:nvPr>
            <p:ph idx="1"/>
          </p:nvPr>
        </p:nvSpPr>
        <p:spPr/>
        <p:txBody>
          <a:bodyPr vert="horz" wrap="square" lIns="91440" tIns="45720" rIns="91440" bIns="45720" numCol="1" anchor="t" anchorCtr="0" compatLnSpc="1"/>
          <a:lstStyle/>
          <a:p>
            <a:pPr marL="0" marR="0" lvl="0" indent="0" algn="just" defTabSz="914400" rtl="0" eaLnBrk="1" fontAlgn="base" latinLnBrk="0" hangingPunct="1">
              <a:lnSpc>
                <a:spcPct val="150000"/>
              </a:lnSpc>
              <a:spcBef>
                <a:spcPts val="1000"/>
              </a:spcBef>
              <a:spcAft>
                <a:spcPct val="0"/>
              </a:spcAft>
              <a:buClrTx/>
              <a:buSzTx/>
              <a:buFont typeface="Arial" panose="020B0604020202020204" pitchFamily="34" charset="0"/>
              <a:buNone/>
              <a:defRPr/>
            </a:pPr>
            <a:r>
              <a:rPr kumimoji="0" lang="en-US" sz="1800" b="1"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rPr>
              <a:t>c) FINGERPRINT ALGORITHM</a:t>
            </a:r>
            <a:endParaRPr kumimoji="0" lang="en-IN" sz="18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endParaRPr>
          </a:p>
          <a:p>
            <a:pPr marL="228600" marR="0" lvl="0" indent="-228600" algn="just" defTabSz="914400" rtl="0" eaLnBrk="1" fontAlgn="base" latinLnBrk="0" hangingPunct="1">
              <a:lnSpc>
                <a:spcPct val="150000"/>
              </a:lnSpc>
              <a:spcBef>
                <a:spcPts val="10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In computer science, a fingerprinting algorithm is a procedure that maps an arbitrarily large data item (such as a computer file) to a much shorter bit string, its fingerprint, that uniquely identifies the original data for all practical purposes just as human fingerprints uniquely identify people for practical purposes. This fingerprint may be used for data deduplication purposes. This is also referred to as file fingerprinting, data fingerprinting, or structured data fingerprinting.</a:t>
            </a:r>
          </a:p>
          <a:p>
            <a:pPr marL="0" marR="0" lvl="0" indent="0" algn="just" defTabSz="914400" rtl="0" eaLnBrk="1" fontAlgn="base" latinLnBrk="0" hangingPunct="1">
              <a:lnSpc>
                <a:spcPct val="200000"/>
              </a:lnSpc>
              <a:spcBef>
                <a:spcPts val="1000"/>
              </a:spcBef>
              <a:spcAft>
                <a:spcPct val="0"/>
              </a:spcAft>
              <a:buClrTx/>
              <a:buSzTx/>
              <a:buFont typeface="Arial" panose="020B0604020202020204" pitchFamily="34" charset="0"/>
              <a:buNone/>
              <a:defRPr/>
            </a:pPr>
            <a:endParaRPr kumimoji="0" lang="en-IN"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15365" name="Slide Number Placeholder 5"/>
          <p:cNvSpPr>
            <a:spLocks noGrp="1"/>
          </p:cNvSpPr>
          <p:nvPr>
            <p:ph type="sldNum" sz="quarter" idx="12"/>
          </p:nvPr>
        </p:nvSpPr>
        <p:spPr>
          <a:noFill/>
          <a:ln>
            <a:noFill/>
          </a:ln>
        </p:spPr>
        <p:txBody>
          <a:bodyPr wrap="square" lIns="91440" tIns="45720" rIns="91440" bIns="45720" anchor="ctr" anchorCtr="0"/>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b="1" dirty="0">
                <a:solidFill>
                  <a:srgbClr val="2B5FF3"/>
                </a:solidFill>
                <a:latin typeface="Calibri" panose="020F0502020204030204" pitchFamily="34" charset="0"/>
              </a:rPr>
              <a:t>12</a:t>
            </a:fld>
            <a:endParaRPr lang="en-US" altLang="en-US" sz="1200" b="1" dirty="0">
              <a:solidFill>
                <a:srgbClr val="2B5FF3"/>
              </a:solidFill>
              <a:latin typeface="Calibri" panose="020F0502020204030204" pitchFamily="34" charset="0"/>
              <a:ea typeface="Arial" panose="020B0604020202020204" pitchFamily="34" charset="0"/>
            </a:endParaRPr>
          </a:p>
        </p:txBody>
      </p:sp>
      <p:pic>
        <p:nvPicPr>
          <p:cNvPr id="15366" name="Picture 8" descr="Architecture of fingerprint matching algorithm | Download Scientific Diagram"/>
          <p:cNvPicPr>
            <a:picLocks noChangeAspect="1"/>
          </p:cNvPicPr>
          <p:nvPr/>
        </p:nvPicPr>
        <p:blipFill>
          <a:blip r:embed="rId2"/>
          <a:stretch>
            <a:fillRect/>
          </a:stretch>
        </p:blipFill>
        <p:spPr>
          <a:xfrm>
            <a:off x="3581400" y="3860800"/>
            <a:ext cx="5029200" cy="262255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ln/>
        </p:spPr>
        <p:txBody>
          <a:bodyPr vert="horz" wrap="square" lIns="91440" tIns="45720" rIns="91440" bIns="45720" anchor="t" anchorCtr="0"/>
          <a:lstStyle/>
          <a:p>
            <a:pPr algn="ctr" eaLnBrk="1" hangingPunct="1"/>
            <a:r>
              <a:rPr lang="en-US" altLang="en-US" dirty="0"/>
              <a:t> METHODOLOGY</a:t>
            </a:r>
            <a:endParaRPr lang="en-IN" altLang="en-US" dirty="0"/>
          </a:p>
        </p:txBody>
      </p:sp>
      <p:sp>
        <p:nvSpPr>
          <p:cNvPr id="3" name="Content Placeholder 2"/>
          <p:cNvSpPr>
            <a:spLocks noGrp="1"/>
          </p:cNvSpPr>
          <p:nvPr>
            <p:ph idx="1"/>
          </p:nvPr>
        </p:nvSpPr>
        <p:spPr>
          <a:xfrm>
            <a:off x="614363" y="1217613"/>
            <a:ext cx="10515600" cy="5033963"/>
          </a:xfrm>
        </p:spPr>
        <p:txBody>
          <a:bodyPr vert="horz" wrap="square" lIns="91440" tIns="45720" rIns="91440" bIns="45720" numCol="1" anchor="t" anchorCtr="0" compatLnSpc="1"/>
          <a:lstStyle/>
          <a:p>
            <a:pPr marL="0" marR="0" lvl="0" indent="0" algn="just" defTabSz="914400" rtl="0" eaLnBrk="1" fontAlgn="base" latinLnBrk="0" hangingPunct="1">
              <a:lnSpc>
                <a:spcPct val="150000"/>
              </a:lnSpc>
              <a:spcBef>
                <a:spcPts val="1000"/>
              </a:spcBef>
              <a:spcAft>
                <a:spcPct val="0"/>
              </a:spcAft>
              <a:buClrTx/>
              <a:buSzTx/>
              <a:buFont typeface="Arial" panose="020B0604020202020204" pitchFamily="34" charset="0"/>
              <a:buNone/>
              <a:defRPr/>
            </a:pPr>
            <a:r>
              <a:rPr kumimoji="0" lang="en-US" sz="1800" b="1"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rPr>
              <a:t>d)  CLOUD STORAGE</a:t>
            </a:r>
            <a:endParaRPr kumimoji="0" lang="en-IN" sz="18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endParaRPr>
          </a:p>
          <a:p>
            <a:pPr marL="228600" marR="0" lvl="0" indent="-228600" algn="just" defTabSz="914400" rtl="0" eaLnBrk="1" fontAlgn="base" latinLnBrk="0" hangingPunct="1">
              <a:lnSpc>
                <a:spcPct val="150000"/>
              </a:lnSpc>
              <a:spcBef>
                <a:spcPts val="10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cloud storage is a cloud computing model that stores data on the Internet through a cloud computing provider who manages and operates data storage as a service. It’s delivered on demand with just-in-time capacity and costs, and eliminates buying and managing your own data storage infrastructure. This gives you agility, global scale and durability, with “anytime, anywhere” data access.</a:t>
            </a:r>
            <a:endParaRPr kumimoji="0" lang="en-IN" sz="18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914400" rtl="0" eaLnBrk="1" fontAlgn="base" latinLnBrk="0" hangingPunct="1">
              <a:lnSpc>
                <a:spcPct val="150000"/>
              </a:lnSpc>
              <a:spcBef>
                <a:spcPts val="1000"/>
              </a:spcBef>
              <a:spcAft>
                <a:spcPct val="0"/>
              </a:spcAft>
              <a:buClrTx/>
              <a:buSzTx/>
              <a:buFont typeface="Arial" panose="020B0604020202020204" pitchFamily="34" charset="0"/>
              <a:buNone/>
              <a:defRPr/>
            </a:pPr>
            <a:endParaRPr kumimoji="0" lang="en-IN"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16389" name="Slide Number Placeholder 5"/>
          <p:cNvSpPr>
            <a:spLocks noGrp="1"/>
          </p:cNvSpPr>
          <p:nvPr>
            <p:ph type="sldNum" sz="quarter" idx="12"/>
          </p:nvPr>
        </p:nvSpPr>
        <p:spPr>
          <a:noFill/>
          <a:ln>
            <a:noFill/>
          </a:ln>
        </p:spPr>
        <p:txBody>
          <a:bodyPr wrap="square" lIns="91440" tIns="45720" rIns="91440" bIns="45720" anchor="ctr" anchorCtr="0"/>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b="1" dirty="0">
                <a:solidFill>
                  <a:srgbClr val="2B5FF3"/>
                </a:solidFill>
                <a:latin typeface="Calibri" panose="020F0502020204030204" pitchFamily="34" charset="0"/>
              </a:rPr>
              <a:t>13</a:t>
            </a:fld>
            <a:endParaRPr lang="en-US" altLang="en-US" sz="1200" b="1" dirty="0">
              <a:solidFill>
                <a:srgbClr val="2B5FF3"/>
              </a:solidFill>
              <a:latin typeface="Calibri" panose="020F0502020204030204" pitchFamily="34" charset="0"/>
              <a:ea typeface="Arial" panose="020B0604020202020204" pitchFamily="34" charset="0"/>
            </a:endParaRPr>
          </a:p>
        </p:txBody>
      </p:sp>
      <p:pic>
        <p:nvPicPr>
          <p:cNvPr id="16390" name="Picture 2" descr="What To Store and Not Store On The Cloud | Record Nations"/>
          <p:cNvPicPr>
            <a:picLocks noChangeAspect="1"/>
          </p:cNvPicPr>
          <p:nvPr/>
        </p:nvPicPr>
        <p:blipFill>
          <a:blip r:embed="rId2"/>
          <a:stretch>
            <a:fillRect/>
          </a:stretch>
        </p:blipFill>
        <p:spPr>
          <a:xfrm>
            <a:off x="3886200" y="3429000"/>
            <a:ext cx="4038600" cy="298132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ln/>
        </p:spPr>
        <p:txBody>
          <a:bodyPr vert="horz" wrap="square" lIns="91440" tIns="45720" rIns="91440" bIns="45720" anchor="t" anchorCtr="0"/>
          <a:lstStyle/>
          <a:p>
            <a:pPr eaLnBrk="1" hangingPunct="1"/>
            <a:r>
              <a:rPr lang="en-US" altLang="en-US" dirty="0"/>
              <a:t>                           SYSTEM DESIGN</a:t>
            </a:r>
            <a:endParaRPr lang="en-IN" altLang="en-US" dirty="0"/>
          </a:p>
        </p:txBody>
      </p:sp>
      <p:pic>
        <p:nvPicPr>
          <p:cNvPr id="17410" name="Content Placeholder 7"/>
          <p:cNvPicPr>
            <a:picLocks noGrp="1" noChangeAspect="1"/>
          </p:cNvPicPr>
          <p:nvPr>
            <p:ph idx="1"/>
          </p:nvPr>
        </p:nvPicPr>
        <p:blipFill>
          <a:blip r:embed="rId2"/>
          <a:stretch>
            <a:fillRect/>
          </a:stretch>
        </p:blipFill>
        <p:spPr>
          <a:xfrm>
            <a:off x="2967038" y="1600200"/>
            <a:ext cx="6257925" cy="3929063"/>
          </a:xfrm>
          <a:ln/>
        </p:spPr>
      </p:pic>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17413" name="Slide Number Placeholder 5"/>
          <p:cNvSpPr>
            <a:spLocks noGrp="1"/>
          </p:cNvSpPr>
          <p:nvPr>
            <p:ph type="sldNum" sz="quarter" idx="12"/>
          </p:nvPr>
        </p:nvSpPr>
        <p:spPr>
          <a:noFill/>
          <a:ln>
            <a:noFill/>
          </a:ln>
        </p:spPr>
        <p:txBody>
          <a:bodyPr wrap="square" lIns="91440" tIns="45720" rIns="91440" bIns="45720" anchor="ctr" anchorCtr="0"/>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b="1" dirty="0">
                <a:solidFill>
                  <a:srgbClr val="2B5FF3"/>
                </a:solidFill>
                <a:latin typeface="Calibri" panose="020F0502020204030204" pitchFamily="34" charset="0"/>
              </a:rPr>
              <a:t>14</a:t>
            </a:fld>
            <a:endParaRPr lang="en-US" altLang="en-US" sz="1200" b="1" dirty="0">
              <a:solidFill>
                <a:srgbClr val="2B5FF3"/>
              </a:solidFill>
              <a:latin typeface="Calibri" panose="020F0502020204030204" pitchFamily="34" charset="0"/>
              <a:ea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ln/>
        </p:spPr>
        <p:txBody>
          <a:bodyPr vert="horz" wrap="square" lIns="91440" tIns="45720" rIns="91440" bIns="45720" anchor="t" anchorCtr="0"/>
          <a:lstStyle/>
          <a:p>
            <a:pPr algn="ctr" eaLnBrk="1" hangingPunct="1"/>
            <a:r>
              <a:rPr lang="en-US" altLang="en-US" dirty="0"/>
              <a:t> SYSTEM DESIGN</a:t>
            </a:r>
            <a:endParaRPr lang="en-IN" altLang="en-US" dirty="0"/>
          </a:p>
        </p:txBody>
      </p:sp>
      <p:sp>
        <p:nvSpPr>
          <p:cNvPr id="18434" name="Content Placeholder 2"/>
          <p:cNvSpPr>
            <a:spLocks noGrp="1"/>
          </p:cNvSpPr>
          <p:nvPr>
            <p:ph idx="1"/>
          </p:nvPr>
        </p:nvSpPr>
        <p:spPr>
          <a:ln/>
        </p:spPr>
        <p:txBody>
          <a:bodyPr vert="horz" wrap="square" lIns="91440" tIns="45720" rIns="91440" bIns="45720" anchor="t" anchorCtr="0"/>
          <a:lstStyle/>
          <a:p>
            <a:pPr algn="just" eaLnBrk="1" hangingPunct="1">
              <a:lnSpc>
                <a:spcPct val="150000"/>
              </a:lnSpc>
            </a:pPr>
            <a:r>
              <a:rPr lang="en-US" altLang="en-US" sz="1800" dirty="0">
                <a:solidFill>
                  <a:srgbClr val="000000"/>
                </a:solidFill>
                <a:latin typeface="Times New Roman" panose="02020603050405020304" pitchFamily="18" charset="0"/>
              </a:rPr>
              <a:t>As shown in Figure, three types of entities are involved in the system including the database owner, users and the cloud. </a:t>
            </a:r>
          </a:p>
          <a:p>
            <a:pPr algn="just" eaLnBrk="1" hangingPunct="1">
              <a:lnSpc>
                <a:spcPct val="150000"/>
              </a:lnSpc>
            </a:pPr>
            <a:r>
              <a:rPr lang="en-US" altLang="en-US" sz="1800" dirty="0">
                <a:solidFill>
                  <a:srgbClr val="000000"/>
                </a:solidFill>
                <a:latin typeface="Times New Roman" panose="02020603050405020304" pitchFamily="18" charset="0"/>
              </a:rPr>
              <a:t>The database owner holds a large size of biometric data (i.e., fingerprints, irises, voice, and facial patterns etc.), which is encrypted and transmitted to the cloud for storage. When a user wants to identify himself/herself, a query request is be sent to the database owner.</a:t>
            </a:r>
          </a:p>
          <a:p>
            <a:pPr algn="just" eaLnBrk="1" hangingPunct="1">
              <a:lnSpc>
                <a:spcPct val="150000"/>
              </a:lnSpc>
            </a:pPr>
            <a:r>
              <a:rPr lang="en-US" altLang="en-US" sz="1800" dirty="0">
                <a:solidFill>
                  <a:srgbClr val="000000"/>
                </a:solidFill>
                <a:latin typeface="Times New Roman" panose="02020603050405020304" pitchFamily="18" charset="0"/>
              </a:rPr>
              <a:t> After receiving the request, the database owner generates a ciphertext for the biometric trait and then transmits the ciphertext to the cloud for identification. </a:t>
            </a:r>
          </a:p>
          <a:p>
            <a:pPr algn="just" eaLnBrk="1" hangingPunct="1">
              <a:lnSpc>
                <a:spcPct val="150000"/>
              </a:lnSpc>
            </a:pPr>
            <a:r>
              <a:rPr lang="en-US" altLang="en-US" sz="1800" dirty="0">
                <a:solidFill>
                  <a:srgbClr val="000000"/>
                </a:solidFill>
                <a:latin typeface="Times New Roman" panose="02020603050405020304" pitchFamily="18" charset="0"/>
              </a:rPr>
              <a:t>The cloud server figures out the best match for the encrypted query and returns the related index to the database owner. </a:t>
            </a:r>
            <a:endParaRPr lang="en-IN" altLang="en-US" sz="1800" dirty="0">
              <a:latin typeface="Times New Roman" panose="02020603050405020304" pitchFamily="18" charset="0"/>
            </a:endParaRPr>
          </a:p>
          <a:p>
            <a:pPr eaLnBrk="1" hangingPunct="1">
              <a:lnSpc>
                <a:spcPct val="150000"/>
              </a:lnSpc>
            </a:pPr>
            <a:r>
              <a:rPr lang="en-US" altLang="en-US" sz="1800" dirty="0">
                <a:solidFill>
                  <a:srgbClr val="000000"/>
                </a:solidFill>
                <a:latin typeface="Times New Roman" panose="02020603050405020304" pitchFamily="18" charset="0"/>
              </a:rPr>
              <a:t>Finally, the database owner computes the similarity between the query data and the biometric data associated with the index, and returns the query result to the user.</a:t>
            </a:r>
            <a:endParaRPr lang="en-IN" altLang="en-US"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18437" name="Slide Number Placeholder 5"/>
          <p:cNvSpPr>
            <a:spLocks noGrp="1"/>
          </p:cNvSpPr>
          <p:nvPr>
            <p:ph type="sldNum" sz="quarter" idx="12"/>
          </p:nvPr>
        </p:nvSpPr>
        <p:spPr>
          <a:noFill/>
          <a:ln>
            <a:noFill/>
          </a:ln>
        </p:spPr>
        <p:txBody>
          <a:bodyPr wrap="square" lIns="91440" tIns="45720" rIns="91440" bIns="45720" anchor="ctr" anchorCtr="0"/>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b="1" dirty="0">
                <a:solidFill>
                  <a:srgbClr val="2B5FF3"/>
                </a:solidFill>
                <a:latin typeface="Calibri" panose="020F0502020204030204" pitchFamily="34" charset="0"/>
              </a:rPr>
              <a:t>15</a:t>
            </a:fld>
            <a:endParaRPr lang="en-US" altLang="en-US" sz="1200" b="1" dirty="0">
              <a:solidFill>
                <a:srgbClr val="2B5FF3"/>
              </a:solidFill>
              <a:latin typeface="Calibri" panose="020F0502020204030204" pitchFamily="34" charset="0"/>
              <a:ea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ln/>
        </p:spPr>
        <p:txBody>
          <a:bodyPr vert="horz" wrap="square" lIns="91440" tIns="45720" rIns="91440" bIns="45720" anchor="t" anchorCtr="0"/>
          <a:lstStyle/>
          <a:p>
            <a:pPr algn="ctr"/>
            <a:r>
              <a:rPr lang="en-US" altLang="en-US" dirty="0"/>
              <a:t> SYSTEM DESIGN</a:t>
            </a:r>
          </a:p>
        </p:txBody>
      </p:sp>
      <p:pic>
        <p:nvPicPr>
          <p:cNvPr id="19458" name="Content Placeholder 7" descr="Graphical user interface, text&#10;&#10;Description automatically generated"/>
          <p:cNvPicPr>
            <a:picLocks noGrp="1" noChangeAspect="1"/>
          </p:cNvPicPr>
          <p:nvPr>
            <p:ph idx="1"/>
          </p:nvPr>
        </p:nvPicPr>
        <p:blipFill>
          <a:blip r:embed="rId2"/>
          <a:srcRect l="45744" t="33099" r="8298" b="44193"/>
          <a:stretch>
            <a:fillRect/>
          </a:stretch>
        </p:blipFill>
        <p:spPr>
          <a:xfrm>
            <a:off x="3429000" y="4770438"/>
            <a:ext cx="5334000" cy="1431925"/>
          </a:xfrm>
          <a:ln/>
        </p:spPr>
      </p:pic>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19461" name="Slide Number Placeholder 5"/>
          <p:cNvSpPr>
            <a:spLocks noGrp="1"/>
          </p:cNvSpPr>
          <p:nvPr>
            <p:ph type="sldNum" sz="quarter" idx="12"/>
          </p:nvPr>
        </p:nvSpPr>
        <p:spPr>
          <a:noFill/>
          <a:ln>
            <a:noFill/>
          </a:ln>
        </p:spPr>
        <p:txBody>
          <a:bodyPr wrap="square" lIns="91440" tIns="45720" rIns="91440" bIns="45720" anchor="ctr" anchorCtr="0"/>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b="1" dirty="0">
                <a:solidFill>
                  <a:srgbClr val="2B5FF3"/>
                </a:solidFill>
                <a:latin typeface="Calibri" panose="020F0502020204030204" pitchFamily="34" charset="0"/>
              </a:rPr>
              <a:t>16</a:t>
            </a:fld>
            <a:endParaRPr lang="en-US" altLang="en-US" sz="1200" b="1" dirty="0">
              <a:solidFill>
                <a:srgbClr val="2B5FF3"/>
              </a:solidFill>
              <a:latin typeface="Calibri" panose="020F0502020204030204" pitchFamily="34" charset="0"/>
              <a:ea typeface="Arial" panose="020B0604020202020204" pitchFamily="34" charset="0"/>
            </a:endParaRPr>
          </a:p>
        </p:txBody>
      </p:sp>
      <p:sp>
        <p:nvSpPr>
          <p:cNvPr id="19462" name="TextBox 9"/>
          <p:cNvSpPr txBox="1"/>
          <p:nvPr/>
        </p:nvSpPr>
        <p:spPr>
          <a:xfrm>
            <a:off x="838200" y="1371600"/>
            <a:ext cx="10515600" cy="3367088"/>
          </a:xfrm>
          <a:prstGeom prst="rect">
            <a:avLst/>
          </a:prstGeom>
          <a:noFill/>
          <a:ln w="9525">
            <a:noFill/>
          </a:ln>
        </p:spPr>
        <p:txBody>
          <a:bodyPr anchor="t" anchorCtr="0">
            <a:spAutoFit/>
          </a:bodyPr>
          <a:lstStyle/>
          <a:p>
            <a:pPr marL="285750" indent="-285750" algn="just" eaLnBrk="0" hangingPunct="0">
              <a:lnSpc>
                <a:spcPct val="150000"/>
              </a:lnSpc>
              <a:buFont typeface="Wingdings" panose="05000000000000000000" pitchFamily="2" charset="2"/>
              <a:buChar char="v"/>
            </a:pPr>
            <a:r>
              <a:rPr lang="en-US" altLang="en-US" dirty="0">
                <a:solidFill>
                  <a:srgbClr val="000000"/>
                </a:solidFill>
                <a:latin typeface="Times New Roman" panose="02020603050405020304" pitchFamily="18" charset="0"/>
              </a:rPr>
              <a:t>In our scheme, we assume that the biometric data has been processed such that its representation can be used to execute biometric match. </a:t>
            </a:r>
          </a:p>
          <a:p>
            <a:pPr marL="285750" indent="-285750" algn="just" eaLnBrk="0" hangingPunct="0">
              <a:lnSpc>
                <a:spcPct val="150000"/>
              </a:lnSpc>
              <a:buFont typeface="Wingdings" panose="05000000000000000000" pitchFamily="2" charset="2"/>
              <a:buChar char="v"/>
            </a:pPr>
            <a:r>
              <a:rPr lang="en-US" altLang="en-US" dirty="0">
                <a:solidFill>
                  <a:srgbClr val="000000"/>
                </a:solidFill>
                <a:latin typeface="Times New Roman" panose="02020603050405020304" pitchFamily="18" charset="0"/>
              </a:rPr>
              <a:t>Without loss of generality, similar to and, we target fingerprints and use Finger Codes to represent the fingerprints. </a:t>
            </a:r>
            <a:endParaRPr lang="en-US" altLang="en-US" dirty="0">
              <a:latin typeface="Times New Roman" panose="02020603050405020304" pitchFamily="18" charset="0"/>
            </a:endParaRPr>
          </a:p>
          <a:p>
            <a:pPr marL="285750" indent="-285750" algn="just" eaLnBrk="0" hangingPunct="0">
              <a:lnSpc>
                <a:spcPct val="150000"/>
              </a:lnSpc>
              <a:buFont typeface="Wingdings" panose="05000000000000000000" pitchFamily="2" charset="2"/>
              <a:buChar char="v"/>
            </a:pPr>
            <a:r>
              <a:rPr lang="en-US" altLang="en-US" dirty="0">
                <a:latin typeface="Times New Roman" panose="02020603050405020304" pitchFamily="18" charset="0"/>
              </a:rPr>
              <a:t>More specifically, a FingerCode consists of n elements and each element is a l-bit integer (typically n = 640 and l = 8). Given two FingerCodes b1 = [b11, b12, </a:t>
            </a:r>
            <a:r>
              <a:rPr lang="en-US" altLang="en-US" dirty="0">
                <a:latin typeface="Times New Roman" panose="02020603050405020304" pitchFamily="18" charset="0"/>
                <a:ea typeface="Times New Roman" panose="02020603050405020304" pitchFamily="18" charset="0"/>
              </a:rPr>
              <a:t>·</a:t>
            </a:r>
            <a:r>
              <a:rPr lang="en-US" altLang="en-US" dirty="0">
                <a:latin typeface="Times New Roman" panose="02020603050405020304" pitchFamily="18" charset="0"/>
              </a:rPr>
              <a:t> </a:t>
            </a:r>
            <a:r>
              <a:rPr lang="en-US" altLang="en-US" dirty="0">
                <a:latin typeface="Times New Roman" panose="02020603050405020304" pitchFamily="18" charset="0"/>
                <a:ea typeface="Times New Roman" panose="02020603050405020304" pitchFamily="18" charset="0"/>
              </a:rPr>
              <a:t>·</a:t>
            </a:r>
            <a:r>
              <a:rPr lang="en-US" altLang="en-US" dirty="0">
                <a:latin typeface="Times New Roman" panose="02020603050405020304" pitchFamily="18" charset="0"/>
              </a:rPr>
              <a:t> </a:t>
            </a:r>
            <a:r>
              <a:rPr lang="en-US" altLang="en-US" dirty="0">
                <a:latin typeface="Times New Roman" panose="02020603050405020304" pitchFamily="18" charset="0"/>
                <a:ea typeface="Times New Roman" panose="02020603050405020304" pitchFamily="18" charset="0"/>
              </a:rPr>
              <a:t>·</a:t>
            </a:r>
            <a:r>
              <a:rPr lang="en-US" altLang="en-US" dirty="0">
                <a:latin typeface="Times New Roman" panose="02020603050405020304" pitchFamily="18" charset="0"/>
              </a:rPr>
              <a:t> , b1n] and b2 = [b21, b22, </a:t>
            </a:r>
            <a:r>
              <a:rPr lang="en-US" altLang="en-US" dirty="0">
                <a:latin typeface="Times New Roman" panose="02020603050405020304" pitchFamily="18" charset="0"/>
                <a:ea typeface="Times New Roman" panose="02020603050405020304" pitchFamily="18" charset="0"/>
              </a:rPr>
              <a:t>·</a:t>
            </a:r>
            <a:r>
              <a:rPr lang="en-US" altLang="en-US" dirty="0">
                <a:latin typeface="Times New Roman" panose="02020603050405020304" pitchFamily="18" charset="0"/>
              </a:rPr>
              <a:t> </a:t>
            </a:r>
            <a:r>
              <a:rPr lang="en-US" altLang="en-US" dirty="0">
                <a:latin typeface="Times New Roman" panose="02020603050405020304" pitchFamily="18" charset="0"/>
                <a:ea typeface="Times New Roman" panose="02020603050405020304" pitchFamily="18" charset="0"/>
              </a:rPr>
              <a:t>·</a:t>
            </a:r>
            <a:r>
              <a:rPr lang="en-US" altLang="en-US" dirty="0">
                <a:latin typeface="Times New Roman" panose="02020603050405020304" pitchFamily="18" charset="0"/>
              </a:rPr>
              <a:t> </a:t>
            </a:r>
            <a:r>
              <a:rPr lang="en-US" altLang="en-US" dirty="0">
                <a:latin typeface="Times New Roman" panose="02020603050405020304" pitchFamily="18" charset="0"/>
                <a:ea typeface="Times New Roman" panose="02020603050405020304" pitchFamily="18" charset="0"/>
              </a:rPr>
              <a:t>·</a:t>
            </a:r>
            <a:r>
              <a:rPr lang="en-US" altLang="en-US" dirty="0">
                <a:latin typeface="Times New Roman" panose="02020603050405020304" pitchFamily="18" charset="0"/>
              </a:rPr>
              <a:t> , b2n], if their Euclidean distance is below a threshold , they are usually considered as a good match, which means the two fingerprints are considered from the same person.</a:t>
            </a:r>
            <a:endParaRPr lang="en-US"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D8850-1FCA-4477-8216-1E5D8E9A15D5}"/>
              </a:ext>
            </a:extLst>
          </p:cNvPr>
          <p:cNvSpPr>
            <a:spLocks noGrp="1"/>
          </p:cNvSpPr>
          <p:nvPr>
            <p:ph type="title"/>
          </p:nvPr>
        </p:nvSpPr>
        <p:spPr/>
        <p:txBody>
          <a:bodyPr/>
          <a:lstStyle/>
          <a:p>
            <a:r>
              <a:rPr lang="en-US" dirty="0"/>
              <a:t>                                  Flowchart</a:t>
            </a:r>
          </a:p>
        </p:txBody>
      </p:sp>
      <p:pic>
        <p:nvPicPr>
          <p:cNvPr id="6" name="Content Placeholder 5" descr="Diagram&#10;&#10;Description automatically generated">
            <a:extLst>
              <a:ext uri="{FF2B5EF4-FFF2-40B4-BE49-F238E27FC236}">
                <a16:creationId xmlns:a16="http://schemas.microsoft.com/office/drawing/2014/main" id="{946ECCF9-CE6F-4662-B9E1-34AA5D9C54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0972" y="1219259"/>
            <a:ext cx="3562374" cy="5273616"/>
          </a:xfrm>
        </p:spPr>
      </p:pic>
      <p:sp>
        <p:nvSpPr>
          <p:cNvPr id="4" name="Date Placeholder 3">
            <a:extLst>
              <a:ext uri="{FF2B5EF4-FFF2-40B4-BE49-F238E27FC236}">
                <a16:creationId xmlns:a16="http://schemas.microsoft.com/office/drawing/2014/main" id="{45E15D6B-3332-4C99-BD7F-0E644A80285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Tree>
    <p:extLst>
      <p:ext uri="{BB962C8B-B14F-4D97-AF65-F5344CB8AC3E}">
        <p14:creationId xmlns:p14="http://schemas.microsoft.com/office/powerpoint/2010/main" val="69097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D008D6-FC83-4B3F-B5A9-5F240E85AF3D}"/>
              </a:ext>
            </a:extLst>
          </p:cNvPr>
          <p:cNvSpPr>
            <a:spLocks noGrp="1"/>
          </p:cNvSpPr>
          <p:nvPr>
            <p:ph type="title"/>
          </p:nvPr>
        </p:nvSpPr>
        <p:spPr/>
        <p:txBody>
          <a:bodyPr/>
          <a:lstStyle/>
          <a:p>
            <a:r>
              <a:rPr lang="en-US" dirty="0"/>
              <a:t>                         Use Case Diagram</a:t>
            </a:r>
          </a:p>
        </p:txBody>
      </p:sp>
      <p:pic>
        <p:nvPicPr>
          <p:cNvPr id="9" name="Content Placeholder 8" descr="Diagram&#10;&#10;Description automatically generated">
            <a:extLst>
              <a:ext uri="{FF2B5EF4-FFF2-40B4-BE49-F238E27FC236}">
                <a16:creationId xmlns:a16="http://schemas.microsoft.com/office/drawing/2014/main" id="{3D1E08FE-8324-4DD4-8D9C-5AC5636670F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71724" y="1235501"/>
            <a:ext cx="3816544" cy="4114692"/>
          </a:xfrm>
        </p:spPr>
      </p:pic>
      <p:pic>
        <p:nvPicPr>
          <p:cNvPr id="11" name="Content Placeholder 10" descr="Diagram&#10;&#10;Description automatically generated">
            <a:extLst>
              <a:ext uri="{FF2B5EF4-FFF2-40B4-BE49-F238E27FC236}">
                <a16:creationId xmlns:a16="http://schemas.microsoft.com/office/drawing/2014/main" id="{EB09065A-EEAD-4F59-BA56-DFEF803EE95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05584" y="1295456"/>
            <a:ext cx="4267088" cy="3809900"/>
          </a:xfrm>
        </p:spPr>
      </p:pic>
      <p:sp>
        <p:nvSpPr>
          <p:cNvPr id="4" name="Date Placeholder 3">
            <a:extLst>
              <a:ext uri="{FF2B5EF4-FFF2-40B4-BE49-F238E27FC236}">
                <a16:creationId xmlns:a16="http://schemas.microsoft.com/office/drawing/2014/main" id="{1FBE5F27-FBE7-481A-8556-73FA2473817B}"/>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12" name="TextBox 11">
            <a:extLst>
              <a:ext uri="{FF2B5EF4-FFF2-40B4-BE49-F238E27FC236}">
                <a16:creationId xmlns:a16="http://schemas.microsoft.com/office/drawing/2014/main" id="{86120B87-81BA-43E9-996C-4840F9BABAC7}"/>
              </a:ext>
            </a:extLst>
          </p:cNvPr>
          <p:cNvSpPr txBox="1"/>
          <p:nvPr/>
        </p:nvSpPr>
        <p:spPr>
          <a:xfrm>
            <a:off x="1143130" y="5486346"/>
            <a:ext cx="495287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Use case diagram for data owner</a:t>
            </a:r>
          </a:p>
        </p:txBody>
      </p:sp>
      <p:sp>
        <p:nvSpPr>
          <p:cNvPr id="13" name="TextBox 12">
            <a:extLst>
              <a:ext uri="{FF2B5EF4-FFF2-40B4-BE49-F238E27FC236}">
                <a16:creationId xmlns:a16="http://schemas.microsoft.com/office/drawing/2014/main" id="{4C94B07C-823B-4FD4-BD96-20EBEC72B7DC}"/>
              </a:ext>
            </a:extLst>
          </p:cNvPr>
          <p:cNvSpPr txBox="1"/>
          <p:nvPr/>
        </p:nvSpPr>
        <p:spPr>
          <a:xfrm>
            <a:off x="8153346" y="5559869"/>
            <a:ext cx="42670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Use case diagram for user</a:t>
            </a:r>
          </a:p>
        </p:txBody>
      </p:sp>
    </p:spTree>
    <p:extLst>
      <p:ext uri="{BB962C8B-B14F-4D97-AF65-F5344CB8AC3E}">
        <p14:creationId xmlns:p14="http://schemas.microsoft.com/office/powerpoint/2010/main" val="2007276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ln/>
        </p:spPr>
        <p:txBody>
          <a:bodyPr anchor="t" anchorCtr="0"/>
          <a:lstStyle/>
          <a:p>
            <a:pPr algn="ctr"/>
            <a:r>
              <a:rPr lang="en-US" altLang="zh-CN"/>
              <a:t>DATA COLLECTION</a:t>
            </a:r>
          </a:p>
        </p:txBody>
      </p:sp>
      <p:sp>
        <p:nvSpPr>
          <p:cNvPr id="4" name="Date Placeholder 3"/>
          <p:cNvSpPr>
            <a:spLocks noGrp="1"/>
          </p:cNvSpPr>
          <p:nvPr>
            <p:ph type="dt" sz="half" idx="10"/>
          </p:nvPr>
        </p:nvSpPr>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pic>
        <p:nvPicPr>
          <p:cNvPr id="20483" name="Content Placeholder 4"/>
          <p:cNvPicPr>
            <a:picLocks noGrp="1" noChangeAspect="1"/>
          </p:cNvPicPr>
          <p:nvPr>
            <p:ph idx="1"/>
          </p:nvPr>
        </p:nvPicPr>
        <p:blipFill>
          <a:blip r:embed="rId2"/>
          <a:srcRect l="5510" t="23592" b="7405"/>
          <a:stretch>
            <a:fillRect/>
          </a:stretch>
        </p:blipFill>
        <p:spPr>
          <a:xfrm>
            <a:off x="1865630" y="1448435"/>
            <a:ext cx="8459788" cy="3438525"/>
          </a:xfrm>
          <a:ln/>
        </p:spPr>
      </p:pic>
      <p:sp>
        <p:nvSpPr>
          <p:cNvPr id="2" name="Text Box 1"/>
          <p:cNvSpPr txBox="1"/>
          <p:nvPr/>
        </p:nvSpPr>
        <p:spPr>
          <a:xfrm>
            <a:off x="1865630" y="4953000"/>
            <a:ext cx="9445625" cy="36830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Sample of personal dats collected. Data also collected from external sources.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25" y="9907"/>
            <a:ext cx="7467600" cy="1143000"/>
          </a:xfrm>
        </p:spPr>
        <p:txBody>
          <a:bodyPr vert="horz" wrap="square" lIns="91440" tIns="45720" rIns="91440" bIns="45720" numCol="1" rtlCol="0" anchor="t" anchorCtr="0" compatLnSpc="1">
            <a:normAutofit/>
          </a:body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IN" sz="3200" b="1" i="0" u="none" strike="noStrike" kern="1200" cap="none" spc="0" normalizeH="0" baseline="0" noProof="0" dirty="0">
                <a:ln>
                  <a:noFill/>
                </a:ln>
                <a:solidFill>
                  <a:schemeClr val="accent1">
                    <a:lumMod val="75000"/>
                  </a:schemeClr>
                </a:solidFill>
                <a:effectLst/>
                <a:uLnTx/>
                <a:uFillTx/>
                <a:latin typeface="Times New Roman" panose="02020603050405020304" pitchFamily="18" charset="0"/>
                <a:ea typeface="+mj-ea"/>
                <a:cs typeface="Times New Roman" panose="02020603050405020304" pitchFamily="18" charset="0"/>
              </a:rPr>
              <a:t>AGENDA</a:t>
            </a:r>
          </a:p>
        </p:txBody>
      </p:sp>
      <p:sp>
        <p:nvSpPr>
          <p:cNvPr id="5123" name="Content Placeholder 2"/>
          <p:cNvSpPr>
            <a:spLocks noGrp="1"/>
          </p:cNvSpPr>
          <p:nvPr>
            <p:ph idx="1"/>
          </p:nvPr>
        </p:nvSpPr>
        <p:spPr>
          <a:xfrm>
            <a:off x="2152650" y="602587"/>
            <a:ext cx="7886700" cy="4810063"/>
          </a:xfrm>
        </p:spPr>
        <p:txBody>
          <a:bodyPr vert="horz" wrap="square" lIns="91440" tIns="45720" rIns="91440" bIns="45720" numCol="1" anchor="t" anchorCtr="0" compatLnSpc="1"/>
          <a:lstStyle/>
          <a:p>
            <a:pPr marL="0" marR="0" lvl="0" indent="0" algn="l" defTabSz="914400" rtl="0" eaLnBrk="1" fontAlgn="base" latinLnBrk="0" hangingPunct="1">
              <a:lnSpc>
                <a:spcPct val="90000"/>
              </a:lnSpc>
              <a:spcBef>
                <a:spcPts val="950"/>
              </a:spcBef>
              <a:spcAft>
                <a:spcPct val="0"/>
              </a:spcAft>
              <a:buClrTx/>
              <a:buSzTx/>
              <a:buFont typeface="Arial" panose="020B0604020202020204" pitchFamily="34" charset="0"/>
              <a:buNone/>
              <a:tabLst>
                <a:tab pos="445770" algn="l"/>
                <a:tab pos="2120900" algn="l"/>
              </a:tabLst>
              <a:defRPr/>
            </a:pPr>
            <a:endParaRPr kumimoji="0" lang="en-I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base" latinLnBrk="0" hangingPunct="1">
              <a:lnSpc>
                <a:spcPct val="100000"/>
              </a:lnSpc>
              <a:spcBef>
                <a:spcPts val="1000"/>
              </a:spcBef>
              <a:spcAft>
                <a:spcPct val="0"/>
              </a:spcAft>
              <a:buClrTx/>
              <a:buSzTx/>
              <a:buFont typeface="Wingdings" panose="05000000000000000000" pitchFamily="2" charset="2"/>
              <a:buChar char="v"/>
              <a:tabLst>
                <a:tab pos="445770" algn="l"/>
                <a:tab pos="2120900" algn="l"/>
              </a:tabLst>
              <a:defRPr/>
            </a:pPr>
            <a:r>
              <a:rPr kumimoji="0" lang="en-US"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Introduction</a:t>
            </a:r>
          </a:p>
          <a:p>
            <a:pPr marL="228600" marR="0" lvl="0" indent="-228600" algn="l" defTabSz="914400" rtl="0" eaLnBrk="1" fontAlgn="base" latinLnBrk="0" hangingPunct="1">
              <a:lnSpc>
                <a:spcPct val="100000"/>
              </a:lnSpc>
              <a:spcBef>
                <a:spcPts val="1000"/>
              </a:spcBef>
              <a:spcAft>
                <a:spcPct val="0"/>
              </a:spcAft>
              <a:buClrTx/>
              <a:buSzTx/>
              <a:buFont typeface="Wingdings" panose="05000000000000000000" pitchFamily="2" charset="2"/>
              <a:buChar char="v"/>
              <a:tabLst>
                <a:tab pos="445770" algn="l"/>
                <a:tab pos="2120900" algn="l"/>
              </a:tabLst>
              <a:defRPr/>
            </a:pPr>
            <a:r>
              <a:rPr kumimoji="0" lang="en-US"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System Requirements</a:t>
            </a:r>
          </a:p>
          <a:p>
            <a:pPr marL="228600" marR="0" lvl="0" indent="-228600" algn="l" defTabSz="914400" rtl="0" eaLnBrk="1" fontAlgn="base" latinLnBrk="0" hangingPunct="1">
              <a:lnSpc>
                <a:spcPct val="100000"/>
              </a:lnSpc>
              <a:spcBef>
                <a:spcPts val="1000"/>
              </a:spcBef>
              <a:spcAft>
                <a:spcPct val="0"/>
              </a:spcAft>
              <a:buClrTx/>
              <a:buSzTx/>
              <a:buFont typeface="Wingdings" panose="05000000000000000000" pitchFamily="2" charset="2"/>
              <a:buChar char="v"/>
              <a:tabLst>
                <a:tab pos="445770" algn="l"/>
                <a:tab pos="2120900" algn="l"/>
              </a:tabLst>
              <a:defRPr/>
            </a:pPr>
            <a:r>
              <a:rPr kumimoji="0" lang="en-US"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Literature Review</a:t>
            </a:r>
            <a:endParaRPr kumimoji="0" lang="en-I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base" latinLnBrk="0" hangingPunct="1">
              <a:lnSpc>
                <a:spcPct val="90000"/>
              </a:lnSpc>
              <a:spcBef>
                <a:spcPts val="600"/>
              </a:spcBef>
              <a:spcAft>
                <a:spcPct val="0"/>
              </a:spcAft>
              <a:buClrTx/>
              <a:buSzTx/>
              <a:buFont typeface="Wingdings" panose="05000000000000000000" pitchFamily="2" charset="2"/>
              <a:buChar char="v"/>
              <a:tabLst>
                <a:tab pos="445770" algn="l"/>
                <a:tab pos="2120900" algn="l"/>
              </a:tabLst>
              <a:defRPr/>
            </a:pPr>
            <a:r>
              <a:rPr kumimoji="0" lang="en-US"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Problem Identification	 </a:t>
            </a:r>
            <a:endParaRPr kumimoji="0" lang="en-I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Char char="v"/>
              <a:tabLst>
                <a:tab pos="445770" algn="l"/>
                <a:tab pos="2120900" algn="l"/>
              </a:tabLst>
              <a:defRPr/>
            </a:pPr>
            <a:r>
              <a:rPr kumimoji="0" lang="en-US"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Objectives	</a:t>
            </a:r>
          </a:p>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Char char="v"/>
              <a:tabLst>
                <a:tab pos="445770" algn="l"/>
                <a:tab pos="2120900" algn="l"/>
              </a:tabLst>
              <a:defRPr/>
            </a:pPr>
            <a:r>
              <a:rPr kumimoji="0" lang="en-US"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Methodology	 </a:t>
            </a:r>
            <a:endParaRPr kumimoji="0" lang="en-I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Char char="v"/>
              <a:tabLst>
                <a:tab pos="445770" algn="l"/>
                <a:tab pos="2120900" algn="l"/>
              </a:tabLst>
              <a:defRPr/>
            </a:pPr>
            <a:r>
              <a:rPr kumimoji="0" lang="en-US"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System design	</a:t>
            </a:r>
          </a:p>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Char char="v"/>
              <a:tabLst>
                <a:tab pos="445770" algn="l"/>
                <a:tab pos="2120900" algn="l"/>
              </a:tabLst>
              <a:defRPr/>
            </a:pPr>
            <a:r>
              <a:rPr kumimoji="0" lang="en-US"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Testing</a:t>
            </a:r>
          </a:p>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Char char="v"/>
              <a:tabLst>
                <a:tab pos="445770" algn="l"/>
                <a:tab pos="2120900" algn="l"/>
              </a:tabLst>
              <a:defRPr/>
            </a:pPr>
            <a:r>
              <a:rPr lang="en-US" altLang="en-US" sz="2000" dirty="0">
                <a:latin typeface="Times New Roman" panose="02020603050405020304" pitchFamily="18" charset="0"/>
                <a:cs typeface="Times New Roman" panose="02020603050405020304" pitchFamily="18" charset="0"/>
              </a:rPr>
              <a:t>Results and Discussions</a:t>
            </a:r>
          </a:p>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Char char="v"/>
              <a:tabLst>
                <a:tab pos="445770" algn="l"/>
                <a:tab pos="2120900" algn="l"/>
              </a:tabLst>
              <a:defRPr/>
            </a:pPr>
            <a:r>
              <a:rPr kumimoji="0" lang="en-US"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Paper published details</a:t>
            </a:r>
          </a:p>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Char char="v"/>
              <a:tabLst>
                <a:tab pos="445770" algn="l"/>
                <a:tab pos="2120900" algn="l"/>
              </a:tabLst>
              <a:defRPr/>
            </a:pPr>
            <a:r>
              <a:rPr kumimoji="0" lang="en-US"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Conclusion	 </a:t>
            </a:r>
            <a:endParaRPr kumimoji="0" lang="en-I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Char char="v"/>
              <a:tabLst>
                <a:tab pos="445770" algn="l"/>
                <a:tab pos="2120900" algn="l"/>
              </a:tabLst>
              <a:defRPr/>
            </a:pPr>
            <a:r>
              <a:rPr kumimoji="0" lang="en-US"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References</a:t>
            </a:r>
            <a:r>
              <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endParaRPr kumimoji="0" lang="en-IN" altLang="en-US" sz="2800" b="0" i="0" u="none" strike="noStrike" kern="1200" cap="none" spc="0" normalizeH="0" baseline="0" noProof="0" dirty="0">
              <a:ln>
                <a:noFill/>
              </a:ln>
              <a:solidFill>
                <a:srgbClr val="404040"/>
              </a:solidFill>
              <a:effectLst/>
              <a:uLnTx/>
              <a:uFillTx/>
              <a:latin typeface="+mn-lt"/>
              <a:ea typeface="+mn-ea"/>
              <a:cs typeface="+mn-cs"/>
            </a:endParaRPr>
          </a:p>
        </p:txBody>
      </p:sp>
      <p:sp>
        <p:nvSpPr>
          <p:cNvPr id="3076" name="Date Placeholder 4"/>
          <p:cNvSpPr txBox="1">
            <a:spLocks noGrp="1"/>
          </p:cNvSpPr>
          <p:nvPr>
            <p:ph type="dt" sz="half" idx="10"/>
          </p:nvPr>
        </p:nvSpPr>
        <p:spPr bwMode="auto">
          <a:noFill/>
        </p:spPr>
        <p:txBody>
          <a:bodyPr vert="horz" wrap="square" lIns="91440" tIns="45720" rIns="91440" bIns="45720" numCol="1" rtlCol="0" anchor="ctr"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altLang="en-US" sz="1200" b="1" i="0" u="none" strike="noStrike" kern="1200" cap="none" spc="0" normalizeH="0" baseline="0" noProof="0">
                <a:ln>
                  <a:noFill/>
                </a:ln>
                <a:solidFill>
                  <a:srgbClr val="2B5FF3"/>
                </a:solidFill>
                <a:effectLst/>
                <a:uLnTx/>
                <a:uFillTx/>
                <a:latin typeface="Calibri" panose="020F0502020204030204" pitchFamily="34" charset="0"/>
                <a:ea typeface="+mn-ea"/>
                <a:cs typeface="+mn-cs"/>
              </a:rPr>
              <a:t>VIII Semester, Department of ISE, RNSIT</a:t>
            </a:r>
          </a:p>
        </p:txBody>
      </p:sp>
      <p:sp>
        <p:nvSpPr>
          <p:cNvPr id="3077" name="Footer Placeholder 3"/>
          <p:cNvSpPr txBox="1">
            <a:spLocks noGrp="1"/>
          </p:cNvSpPr>
          <p:nvPr>
            <p:ph type="ftr" sz="quarter" idx="11"/>
          </p:nvPr>
        </p:nvSpPr>
        <p:spPr bwMode="auto">
          <a:noFill/>
        </p:spPr>
        <p:txBody>
          <a:bodyPr vert="horz" wrap="square" lIns="91440" tIns="45720" rIns="91440" bIns="45720" numCol="1" rtlCol="0" anchor="ctr"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en-US" altLang="en-US" sz="1200" b="1" i="0" u="none" strike="noStrike" kern="1200" cap="none" spc="0" normalizeH="0" baseline="0" noProof="0">
                <a:ln>
                  <a:noFill/>
                </a:ln>
                <a:solidFill>
                  <a:srgbClr val="2B5FF3"/>
                </a:solidFill>
                <a:effectLst/>
                <a:uLnTx/>
                <a:uFillTx/>
                <a:latin typeface="Calibri" panose="020F0502020204030204" pitchFamily="34" charset="0"/>
                <a:ea typeface="+mn-ea"/>
                <a:cs typeface="+mn-cs"/>
              </a:rPr>
              <a:t>2021 - 2022</a:t>
            </a:r>
          </a:p>
        </p:txBody>
      </p:sp>
      <p:sp>
        <p:nvSpPr>
          <p:cNvPr id="5125" name="Slide Number Placeholder 6"/>
          <p:cNvSpPr>
            <a:spLocks noGrp="1"/>
          </p:cNvSpPr>
          <p:nvPr>
            <p:ph type="sldNum" sz="quarter" idx="12"/>
          </p:nvPr>
        </p:nvSpPr>
        <p:spPr>
          <a:noFill/>
          <a:ln>
            <a:noFill/>
          </a:ln>
        </p:spPr>
        <p:txBody>
          <a:bodyPr wrap="square" lIns="91440" tIns="45720" rIns="91440" bIns="45720" anchor="ctr" anchorCtr="0"/>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b="1" dirty="0">
                <a:solidFill>
                  <a:srgbClr val="2B5FF3"/>
                </a:solidFill>
                <a:latin typeface="Calibri" panose="020F0502020204030204" pitchFamily="34" charset="0"/>
              </a:rPr>
              <a:t>2</a:t>
            </a:fld>
            <a:endParaRPr lang="en-US" altLang="en-US" sz="1200" b="1" dirty="0">
              <a:solidFill>
                <a:srgbClr val="2B5FF3"/>
              </a:solidFill>
              <a:latin typeface="Calibri" panose="020F0502020204030204" pitchFamily="34" charset="0"/>
              <a:ea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ln/>
        </p:spPr>
        <p:txBody>
          <a:bodyPr anchor="t" anchorCtr="0"/>
          <a:lstStyle/>
          <a:p>
            <a:pPr algn="ctr"/>
            <a:r>
              <a:rPr lang="en-US" altLang="zh-CN"/>
              <a:t>BLOCK CHAIN </a:t>
            </a:r>
          </a:p>
        </p:txBody>
      </p:sp>
      <p:sp>
        <p:nvSpPr>
          <p:cNvPr id="21506" name="Content Placeholder 2"/>
          <p:cNvSpPr>
            <a:spLocks noGrp="1"/>
          </p:cNvSpPr>
          <p:nvPr>
            <p:ph sz="half" idx="1"/>
          </p:nvPr>
        </p:nvSpPr>
        <p:spPr>
          <a:xfrm>
            <a:off x="457200" y="1066800"/>
            <a:ext cx="6051550" cy="4351338"/>
          </a:xfrm>
          <a:ln/>
        </p:spPr>
        <p:txBody>
          <a:bodyPr anchor="t" anchorCtr="0"/>
          <a:lstStyle/>
          <a:p>
            <a:pPr>
              <a:lnSpc>
                <a:spcPct val="150000"/>
              </a:lnSpc>
              <a:buClrTx/>
              <a:buSzTx/>
              <a:buFont typeface="Wingdings" panose="05000000000000000000" charset="0"/>
              <a:buChar char="v"/>
            </a:pPr>
            <a:r>
              <a:rPr lang="en-US" altLang="zh-CN" sz="1800" dirty="0">
                <a:latin typeface="Times New Roman" panose="02020603050405020304" pitchFamily="18" charset="0"/>
              </a:rPr>
              <a:t>Block chain has special encryption methods. In P2P </a:t>
            </a:r>
            <a:r>
              <a:rPr lang="en-US" altLang="zh-CN" sz="1800" dirty="0" err="1">
                <a:latin typeface="Times New Roman" panose="02020603050405020304" pitchFamily="18" charset="0"/>
              </a:rPr>
              <a:t>communiation</a:t>
            </a:r>
            <a:r>
              <a:rPr lang="en-US" altLang="zh-CN" sz="1800" dirty="0">
                <a:latin typeface="Times New Roman" panose="02020603050405020304" pitchFamily="18" charset="0"/>
              </a:rPr>
              <a:t> a blockchain is formed in sequential order. Changing anyone of the blocks required permission of other blocks.</a:t>
            </a:r>
          </a:p>
          <a:p>
            <a:pPr>
              <a:lnSpc>
                <a:spcPct val="150000"/>
              </a:lnSpc>
              <a:buClrTx/>
              <a:buSzTx/>
              <a:buFont typeface="Wingdings" panose="05000000000000000000" charset="0"/>
              <a:buChar char="v"/>
            </a:pPr>
            <a:r>
              <a:rPr lang="en-US" altLang="zh-CN" sz="1800" dirty="0">
                <a:latin typeface="Times New Roman" panose="02020603050405020304" pitchFamily="18" charset="0"/>
              </a:rPr>
              <a:t>The blocks communicate by P2P method which is a completely </a:t>
            </a:r>
            <a:r>
              <a:rPr lang="en-US" altLang="zh-CN" sz="1800" dirty="0" err="1">
                <a:latin typeface="Times New Roman" panose="02020603050405020304" pitchFamily="18" charset="0"/>
              </a:rPr>
              <a:t>decentralised</a:t>
            </a:r>
            <a:r>
              <a:rPr lang="en-US" altLang="zh-CN" sz="1800" dirty="0">
                <a:latin typeface="Times New Roman" panose="02020603050405020304" pitchFamily="18" charset="0"/>
              </a:rPr>
              <a:t> in </a:t>
            </a:r>
            <a:r>
              <a:rPr lang="en-US" altLang="zh-CN" sz="1800" dirty="0" err="1">
                <a:latin typeface="Times New Roman" panose="02020603050405020304" pitchFamily="18" charset="0"/>
              </a:rPr>
              <a:t>managment</a:t>
            </a:r>
            <a:r>
              <a:rPr lang="en-US" altLang="zh-CN" sz="1800" dirty="0">
                <a:latin typeface="Times New Roman" panose="02020603050405020304" pitchFamily="18" charset="0"/>
              </a:rPr>
              <a:t>, even if the central </a:t>
            </a:r>
            <a:r>
              <a:rPr lang="en-US" altLang="zh-CN" sz="1800" dirty="0" err="1">
                <a:latin typeface="Times New Roman" panose="02020603050405020304" pitchFamily="18" charset="0"/>
              </a:rPr>
              <a:t>cyctem</a:t>
            </a:r>
            <a:r>
              <a:rPr lang="en-US" altLang="zh-CN" sz="1800" dirty="0">
                <a:latin typeface="Times New Roman" panose="02020603050405020304" pitchFamily="18" charset="0"/>
              </a:rPr>
              <a:t> is changed it does not affect the </a:t>
            </a:r>
            <a:r>
              <a:rPr lang="en-US" altLang="zh-CN" sz="1800" dirty="0" err="1">
                <a:latin typeface="Times New Roman" panose="02020603050405020304" pitchFamily="18" charset="0"/>
              </a:rPr>
              <a:t>reliabilty</a:t>
            </a:r>
            <a:r>
              <a:rPr lang="en-US" altLang="zh-CN" sz="1800" dirty="0">
                <a:latin typeface="Times New Roman" panose="02020603050405020304" pitchFamily="18" charset="0"/>
              </a:rPr>
              <a:t> of the entire system </a:t>
            </a:r>
          </a:p>
          <a:p>
            <a:pPr>
              <a:lnSpc>
                <a:spcPct val="150000"/>
              </a:lnSpc>
              <a:buClrTx/>
              <a:buSzTx/>
              <a:buFont typeface="Wingdings" panose="05000000000000000000" charset="0"/>
              <a:buChar char="v"/>
            </a:pPr>
            <a:r>
              <a:rPr lang="en-US" altLang="zh-CN" sz="1800" dirty="0">
                <a:latin typeface="Times New Roman" panose="02020603050405020304" pitchFamily="18" charset="0"/>
              </a:rPr>
              <a:t>Each block owns a code relevant to it’s data, known as Has. The hash is relevant to the data stored in the block. Once data is </a:t>
            </a:r>
            <a:r>
              <a:rPr lang="en-US" altLang="zh-CN" sz="1800" dirty="0" err="1">
                <a:latin typeface="Times New Roman" panose="02020603050405020304" pitchFamily="18" charset="0"/>
              </a:rPr>
              <a:t>editted</a:t>
            </a:r>
            <a:r>
              <a:rPr lang="en-US" altLang="zh-CN" sz="1800" dirty="0">
                <a:latin typeface="Times New Roman" panose="02020603050405020304" pitchFamily="18" charset="0"/>
              </a:rPr>
              <a:t> the hash is changed too, and becomes a new block and is sequenced to the other blocks again </a:t>
            </a:r>
          </a:p>
        </p:txBody>
      </p:sp>
      <p:sp>
        <p:nvSpPr>
          <p:cNvPr id="4" name="Date Placeholder 3"/>
          <p:cNvSpPr>
            <a:spLocks noGrp="1"/>
          </p:cNvSpPr>
          <p:nvPr>
            <p:ph type="dt" sz="half" idx="10"/>
          </p:nvPr>
        </p:nvSpPr>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pic>
        <p:nvPicPr>
          <p:cNvPr id="21508" name="Content Placeholder 4" descr="Screenshot (63)"/>
          <p:cNvPicPr>
            <a:picLocks noGrp="1" noChangeAspect="1"/>
          </p:cNvPicPr>
          <p:nvPr>
            <p:ph sz="half" idx="2"/>
          </p:nvPr>
        </p:nvPicPr>
        <p:blipFill>
          <a:blip r:embed="rId2"/>
          <a:srcRect l="13081" t="35693" r="45616" b="21060"/>
          <a:stretch>
            <a:fillRect/>
          </a:stretch>
        </p:blipFill>
        <p:spPr>
          <a:xfrm>
            <a:off x="6508750" y="1098550"/>
            <a:ext cx="4845050" cy="2851150"/>
          </a:xfrm>
          <a:ln/>
        </p:spPr>
      </p:pic>
      <p:pic>
        <p:nvPicPr>
          <p:cNvPr id="21509" name="Picture 5" descr="Screenshot (64)"/>
          <p:cNvPicPr>
            <a:picLocks noChangeAspect="1"/>
          </p:cNvPicPr>
          <p:nvPr/>
        </p:nvPicPr>
        <p:blipFill>
          <a:blip r:embed="rId3"/>
          <a:srcRect l="10785" t="29610" r="50919" b="33345"/>
          <a:stretch>
            <a:fillRect/>
          </a:stretch>
        </p:blipFill>
        <p:spPr>
          <a:xfrm>
            <a:off x="6781800" y="3962400"/>
            <a:ext cx="4179888" cy="227330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ln/>
        </p:spPr>
        <p:txBody>
          <a:bodyPr anchor="t" anchorCtr="0"/>
          <a:lstStyle/>
          <a:p>
            <a:pPr algn="ctr"/>
            <a:r>
              <a:rPr lang="en-US" altLang="zh-CN"/>
              <a:t>FINGERPRINT SCANNING </a:t>
            </a:r>
            <a:br>
              <a:rPr lang="en-US" altLang="zh-CN"/>
            </a:br>
            <a:endParaRPr lang="en-US" altLang="zh-CN"/>
          </a:p>
        </p:txBody>
      </p:sp>
      <p:sp>
        <p:nvSpPr>
          <p:cNvPr id="5" name="Date Placeholder 4"/>
          <p:cNvSpPr>
            <a:spLocks noGrp="1"/>
          </p:cNvSpPr>
          <p:nvPr>
            <p:ph type="dt" sz="half" idx="10"/>
          </p:nvPr>
        </p:nvSpPr>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pic>
        <p:nvPicPr>
          <p:cNvPr id="22531" name="Content Placeholder 5" descr="Screenshot (65)"/>
          <p:cNvPicPr>
            <a:picLocks noGrp="1" noChangeAspect="1"/>
          </p:cNvPicPr>
          <p:nvPr>
            <p:ph sz="half" idx="1"/>
          </p:nvPr>
        </p:nvPicPr>
        <p:blipFill>
          <a:blip r:embed="rId2"/>
          <a:srcRect l="6557" t="39307" r="31618" b="31349"/>
          <a:stretch>
            <a:fillRect/>
          </a:stretch>
        </p:blipFill>
        <p:spPr>
          <a:xfrm>
            <a:off x="1600200" y="1152525"/>
            <a:ext cx="9083675" cy="2085975"/>
          </a:xfrm>
          <a:ln/>
        </p:spPr>
      </p:pic>
      <p:pic>
        <p:nvPicPr>
          <p:cNvPr id="22532" name="Content Placeholder 6" descr="Screenshot (66)"/>
          <p:cNvPicPr>
            <a:picLocks noGrp="1" noChangeAspect="1"/>
          </p:cNvPicPr>
          <p:nvPr>
            <p:ph sz="half" idx="2"/>
          </p:nvPr>
        </p:nvPicPr>
        <p:blipFill>
          <a:blip r:embed="rId3"/>
          <a:srcRect l="9044" t="28842" r="42145" b="25757"/>
          <a:stretch>
            <a:fillRect/>
          </a:stretch>
        </p:blipFill>
        <p:spPr>
          <a:xfrm>
            <a:off x="1600200" y="3630613"/>
            <a:ext cx="4462463" cy="2333625"/>
          </a:xfrm>
          <a:ln/>
        </p:spPr>
      </p:pic>
      <p:pic>
        <p:nvPicPr>
          <p:cNvPr id="22533" name="Picture 7" descr="Screenshot (68)"/>
          <p:cNvPicPr>
            <a:picLocks noChangeAspect="1"/>
          </p:cNvPicPr>
          <p:nvPr/>
        </p:nvPicPr>
        <p:blipFill>
          <a:blip r:embed="rId4"/>
          <a:srcRect l="9515" t="27229" r="43076" b="24388"/>
          <a:stretch>
            <a:fillRect/>
          </a:stretch>
        </p:blipFill>
        <p:spPr>
          <a:xfrm>
            <a:off x="6705600" y="3630613"/>
            <a:ext cx="4475163" cy="2568575"/>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ln/>
        </p:spPr>
        <p:txBody>
          <a:bodyPr anchor="t" anchorCtr="0"/>
          <a:lstStyle/>
          <a:p>
            <a:pPr algn="ctr"/>
            <a:r>
              <a:rPr lang="en-US" altLang="zh-CN"/>
              <a:t>FINGERPRINT SCANNING </a:t>
            </a:r>
          </a:p>
        </p:txBody>
      </p:sp>
      <p:sp>
        <p:nvSpPr>
          <p:cNvPr id="23554" name="Content Placeholder 3"/>
          <p:cNvSpPr>
            <a:spLocks noGrp="1"/>
          </p:cNvSpPr>
          <p:nvPr>
            <p:ph sz="half" idx="2"/>
          </p:nvPr>
        </p:nvSpPr>
        <p:spPr>
          <a:ln/>
        </p:spPr>
        <p:txBody>
          <a:bodyPr anchor="t" anchorCtr="0"/>
          <a:lstStyle/>
          <a:p>
            <a:pPr>
              <a:buClrTx/>
              <a:buSzTx/>
              <a:buFont typeface="Arial" panose="020B0604020202020204" pitchFamily="34" charset="0"/>
            </a:pPr>
            <a:endParaRPr lang="en-US" altLang="zh-CN"/>
          </a:p>
        </p:txBody>
      </p:sp>
      <p:sp>
        <p:nvSpPr>
          <p:cNvPr id="5" name="Date Placeholder 4"/>
          <p:cNvSpPr>
            <a:spLocks noGrp="1"/>
          </p:cNvSpPr>
          <p:nvPr>
            <p:ph type="dt" sz="half" idx="10"/>
          </p:nvPr>
        </p:nvSpPr>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pic>
        <p:nvPicPr>
          <p:cNvPr id="23556" name="Content Placeholder 5"/>
          <p:cNvPicPr>
            <a:picLocks noGrp="1" noChangeAspect="1"/>
          </p:cNvPicPr>
          <p:nvPr>
            <p:ph sz="half" idx="1"/>
          </p:nvPr>
        </p:nvPicPr>
        <p:blipFill>
          <a:blip r:embed="rId2"/>
          <a:srcRect l="21268" t="10754" r="22061" b="11545"/>
          <a:stretch>
            <a:fillRect/>
          </a:stretch>
        </p:blipFill>
        <p:spPr>
          <a:xfrm>
            <a:off x="2362200" y="1058863"/>
            <a:ext cx="7115175" cy="5383212"/>
          </a:xfr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ln/>
        </p:spPr>
        <p:txBody>
          <a:bodyPr anchor="t" anchorCtr="0"/>
          <a:lstStyle/>
          <a:p>
            <a:pPr algn="ctr"/>
            <a:r>
              <a:rPr lang="en-US" altLang="zh-CN"/>
              <a:t>FINGERPRINT SCANNING </a:t>
            </a:r>
            <a:br>
              <a:rPr lang="en-US" altLang="zh-CN"/>
            </a:br>
            <a:endParaRPr lang="en-US" altLang="zh-CN"/>
          </a:p>
        </p:txBody>
      </p:sp>
      <p:sp>
        <p:nvSpPr>
          <p:cNvPr id="24578" name="Content Placeholder 3"/>
          <p:cNvSpPr>
            <a:spLocks noGrp="1"/>
          </p:cNvSpPr>
          <p:nvPr>
            <p:ph sz="half" idx="2"/>
          </p:nvPr>
        </p:nvSpPr>
        <p:spPr>
          <a:ln/>
        </p:spPr>
        <p:txBody>
          <a:bodyPr anchor="t" anchorCtr="0"/>
          <a:lstStyle/>
          <a:p>
            <a:pPr>
              <a:buClrTx/>
              <a:buSzTx/>
              <a:buFont typeface="Arial" panose="020B0604020202020204" pitchFamily="34" charset="0"/>
            </a:pPr>
            <a:endParaRPr lang="en-US" altLang="zh-CN"/>
          </a:p>
        </p:txBody>
      </p:sp>
      <p:sp>
        <p:nvSpPr>
          <p:cNvPr id="5" name="Date Placeholder 4"/>
          <p:cNvSpPr>
            <a:spLocks noGrp="1"/>
          </p:cNvSpPr>
          <p:nvPr>
            <p:ph type="dt" sz="half" idx="10"/>
          </p:nvPr>
        </p:nvSpPr>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pic>
        <p:nvPicPr>
          <p:cNvPr id="24580" name="Content Placeholder 5"/>
          <p:cNvPicPr>
            <a:picLocks noGrp="1" noChangeAspect="1"/>
          </p:cNvPicPr>
          <p:nvPr>
            <p:ph sz="half" idx="1"/>
          </p:nvPr>
        </p:nvPicPr>
        <p:blipFill>
          <a:blip r:embed="rId2"/>
          <a:srcRect l="24510" t="10544" r="15123" b="10060"/>
          <a:stretch>
            <a:fillRect/>
          </a:stretch>
        </p:blipFill>
        <p:spPr>
          <a:xfrm>
            <a:off x="2452688" y="1066800"/>
            <a:ext cx="7286625" cy="5387975"/>
          </a:xfr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ln/>
        </p:spPr>
        <p:txBody>
          <a:bodyPr anchor="t" anchorCtr="0"/>
          <a:lstStyle/>
          <a:p>
            <a:pPr algn="ctr"/>
            <a:r>
              <a:rPr lang="en-US" altLang="zh-CN"/>
              <a:t>FINGERPRINT SCANNING </a:t>
            </a:r>
            <a:br>
              <a:rPr lang="en-US" altLang="zh-CN"/>
            </a:br>
            <a:br>
              <a:rPr lang="en-US" altLang="zh-CN"/>
            </a:br>
            <a:endParaRPr lang="en-US" altLang="zh-CN"/>
          </a:p>
        </p:txBody>
      </p:sp>
      <p:sp>
        <p:nvSpPr>
          <p:cNvPr id="25602" name="Content Placeholder 3"/>
          <p:cNvSpPr>
            <a:spLocks noGrp="1"/>
          </p:cNvSpPr>
          <p:nvPr>
            <p:ph sz="half" idx="2"/>
          </p:nvPr>
        </p:nvSpPr>
        <p:spPr>
          <a:ln/>
        </p:spPr>
        <p:txBody>
          <a:bodyPr anchor="t" anchorCtr="0"/>
          <a:lstStyle/>
          <a:p>
            <a:pPr>
              <a:buClrTx/>
              <a:buSzTx/>
              <a:buFont typeface="Arial" panose="020B0604020202020204" pitchFamily="34" charset="0"/>
            </a:pPr>
            <a:endParaRPr lang="en-US" altLang="zh-CN"/>
          </a:p>
        </p:txBody>
      </p:sp>
      <p:sp>
        <p:nvSpPr>
          <p:cNvPr id="5" name="Date Placeholder 4"/>
          <p:cNvSpPr>
            <a:spLocks noGrp="1"/>
          </p:cNvSpPr>
          <p:nvPr>
            <p:ph type="dt" sz="half" idx="10"/>
          </p:nvPr>
        </p:nvSpPr>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pic>
        <p:nvPicPr>
          <p:cNvPr id="25604" name="Content Placeholder 5"/>
          <p:cNvPicPr>
            <a:picLocks noGrp="1" noChangeAspect="1"/>
          </p:cNvPicPr>
          <p:nvPr>
            <p:ph sz="half" idx="1"/>
          </p:nvPr>
        </p:nvPicPr>
        <p:blipFill>
          <a:blip r:embed="rId2"/>
          <a:srcRect l="27451" t="47450" r="10294" b="9462"/>
          <a:stretch>
            <a:fillRect/>
          </a:stretch>
        </p:blipFill>
        <p:spPr>
          <a:xfrm>
            <a:off x="2514600" y="1905000"/>
            <a:ext cx="6800850" cy="3325813"/>
          </a:xfr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ln/>
        </p:spPr>
        <p:txBody>
          <a:bodyPr anchor="t" anchorCtr="0"/>
          <a:lstStyle/>
          <a:p>
            <a:pPr algn="ctr"/>
            <a:r>
              <a:rPr lang="en-US" altLang="zh-CN"/>
              <a:t>AES ENCRYPTION METHOD</a:t>
            </a:r>
          </a:p>
        </p:txBody>
      </p:sp>
      <p:sp>
        <p:nvSpPr>
          <p:cNvPr id="26626" name="Content Placeholder 3"/>
          <p:cNvSpPr>
            <a:spLocks noGrp="1"/>
          </p:cNvSpPr>
          <p:nvPr>
            <p:ph sz="half" idx="2"/>
          </p:nvPr>
        </p:nvSpPr>
        <p:spPr>
          <a:ln/>
        </p:spPr>
        <p:txBody>
          <a:bodyPr anchor="t" anchorCtr="0"/>
          <a:lstStyle/>
          <a:p>
            <a:pPr>
              <a:buClrTx/>
              <a:buSzTx/>
              <a:buFont typeface="Arial" panose="020B0604020202020204" pitchFamily="34" charset="0"/>
            </a:pPr>
            <a:endParaRPr lang="en-US" altLang="zh-CN"/>
          </a:p>
        </p:txBody>
      </p:sp>
      <p:sp>
        <p:nvSpPr>
          <p:cNvPr id="5" name="Date Placeholder 4"/>
          <p:cNvSpPr>
            <a:spLocks noGrp="1"/>
          </p:cNvSpPr>
          <p:nvPr>
            <p:ph type="dt" sz="half" idx="10"/>
          </p:nvPr>
        </p:nvSpPr>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pic>
        <p:nvPicPr>
          <p:cNvPr id="26628" name="Content Placeholder 5"/>
          <p:cNvPicPr>
            <a:picLocks noGrp="1" noChangeAspect="1"/>
          </p:cNvPicPr>
          <p:nvPr>
            <p:ph sz="half" idx="1"/>
          </p:nvPr>
        </p:nvPicPr>
        <p:blipFill>
          <a:blip r:embed="rId2"/>
          <a:srcRect l="30919" t="10161" r="5675" b="15587"/>
          <a:stretch>
            <a:fillRect/>
          </a:stretch>
        </p:blipFill>
        <p:spPr>
          <a:xfrm>
            <a:off x="2438400" y="1130300"/>
            <a:ext cx="7486650" cy="5262563"/>
          </a:xfr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A6BF2-A817-436D-A582-332C80B76AE3}"/>
              </a:ext>
            </a:extLst>
          </p:cNvPr>
          <p:cNvSpPr>
            <a:spLocks noGrp="1"/>
          </p:cNvSpPr>
          <p:nvPr>
            <p:ph type="title"/>
          </p:nvPr>
        </p:nvSpPr>
        <p:spPr/>
        <p:txBody>
          <a:bodyPr/>
          <a:lstStyle/>
          <a:p>
            <a:r>
              <a:rPr lang="en-US" dirty="0"/>
              <a:t>                         IMPLEMENTATION</a:t>
            </a:r>
          </a:p>
        </p:txBody>
      </p:sp>
      <p:pic>
        <p:nvPicPr>
          <p:cNvPr id="6" name="Content Placeholder 5">
            <a:extLst>
              <a:ext uri="{FF2B5EF4-FFF2-40B4-BE49-F238E27FC236}">
                <a16:creationId xmlns:a16="http://schemas.microsoft.com/office/drawing/2014/main" id="{92B0F411-5764-4A51-8749-6291EC53DF42}"/>
              </a:ext>
            </a:extLst>
          </p:cNvPr>
          <p:cNvPicPr>
            <a:picLocks noGrp="1"/>
          </p:cNvPicPr>
          <p:nvPr>
            <p:ph idx="1"/>
          </p:nvPr>
        </p:nvPicPr>
        <p:blipFill>
          <a:blip r:embed="rId2"/>
          <a:stretch>
            <a:fillRect/>
          </a:stretch>
        </p:blipFill>
        <p:spPr bwMode="auto">
          <a:xfrm>
            <a:off x="2819487" y="914466"/>
            <a:ext cx="6705424" cy="4679904"/>
          </a:xfrm>
          <a:prstGeom prst="rect">
            <a:avLst/>
          </a:prstGeom>
          <a:noFill/>
          <a:ln w="9525">
            <a:noFill/>
            <a:miter lim="800000"/>
            <a:headEnd/>
            <a:tailEnd/>
          </a:ln>
        </p:spPr>
      </p:pic>
      <p:sp>
        <p:nvSpPr>
          <p:cNvPr id="5" name="Date Placeholder 4">
            <a:extLst>
              <a:ext uri="{FF2B5EF4-FFF2-40B4-BE49-F238E27FC236}">
                <a16:creationId xmlns:a16="http://schemas.microsoft.com/office/drawing/2014/main" id="{EEC6A83D-52CC-4DC7-9056-0CCB2946F407}"/>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7" name="TextBox 6">
            <a:extLst>
              <a:ext uri="{FF2B5EF4-FFF2-40B4-BE49-F238E27FC236}">
                <a16:creationId xmlns:a16="http://schemas.microsoft.com/office/drawing/2014/main" id="{32858BD6-9D98-479C-BCB8-1DF1FCB71CDD}"/>
              </a:ext>
            </a:extLst>
          </p:cNvPr>
          <p:cNvSpPr txBox="1"/>
          <p:nvPr/>
        </p:nvSpPr>
        <p:spPr>
          <a:xfrm>
            <a:off x="3810060" y="5714052"/>
            <a:ext cx="6705424" cy="369332"/>
          </a:xfrm>
          <a:prstGeom prst="rect">
            <a:avLst/>
          </a:prstGeom>
          <a:noFill/>
        </p:spPr>
        <p:txBody>
          <a:bodyPr wrap="square" rtlCol="0">
            <a:spAutoFit/>
          </a:bodyPr>
          <a:lstStyle/>
          <a:p>
            <a:r>
              <a:rPr lang="en-US" dirty="0"/>
              <a:t>Sequence diagram for data storage process</a:t>
            </a:r>
          </a:p>
        </p:txBody>
      </p:sp>
    </p:spTree>
    <p:extLst>
      <p:ext uri="{BB962C8B-B14F-4D97-AF65-F5344CB8AC3E}">
        <p14:creationId xmlns:p14="http://schemas.microsoft.com/office/powerpoint/2010/main" val="4289463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2EC56-EF67-442A-96DD-78524AE75883}"/>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ED9B9A9E-44B0-43BC-976B-33DD590E197C}"/>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pic>
        <p:nvPicPr>
          <p:cNvPr id="5" name="Content Placeholder 4">
            <a:extLst>
              <a:ext uri="{FF2B5EF4-FFF2-40B4-BE49-F238E27FC236}">
                <a16:creationId xmlns:a16="http://schemas.microsoft.com/office/drawing/2014/main" id="{43BAE55F-98C6-4CBC-9A13-2A8B39E9B812}"/>
              </a:ext>
            </a:extLst>
          </p:cNvPr>
          <p:cNvPicPr>
            <a:picLocks noGrp="1"/>
          </p:cNvPicPr>
          <p:nvPr>
            <p:ph idx="1"/>
          </p:nvPr>
        </p:nvPicPr>
        <p:blipFill>
          <a:blip r:embed="rId2"/>
          <a:srcRect/>
          <a:stretch>
            <a:fillRect/>
          </a:stretch>
        </p:blipFill>
        <p:spPr bwMode="auto">
          <a:xfrm>
            <a:off x="2819486" y="173600"/>
            <a:ext cx="6934018" cy="5266566"/>
          </a:xfrm>
          <a:prstGeom prst="rect">
            <a:avLst/>
          </a:prstGeom>
          <a:noFill/>
          <a:ln w="9525">
            <a:noFill/>
            <a:miter lim="800000"/>
            <a:headEnd/>
            <a:tailEnd/>
          </a:ln>
        </p:spPr>
      </p:pic>
      <p:sp>
        <p:nvSpPr>
          <p:cNvPr id="6" name="TextBox 5">
            <a:extLst>
              <a:ext uri="{FF2B5EF4-FFF2-40B4-BE49-F238E27FC236}">
                <a16:creationId xmlns:a16="http://schemas.microsoft.com/office/drawing/2014/main" id="{45B60EA7-645E-44BC-B29D-F33D68F5F841}"/>
              </a:ext>
            </a:extLst>
          </p:cNvPr>
          <p:cNvSpPr txBox="1"/>
          <p:nvPr/>
        </p:nvSpPr>
        <p:spPr>
          <a:xfrm>
            <a:off x="3886258" y="5440166"/>
            <a:ext cx="6476830" cy="369332"/>
          </a:xfrm>
          <a:prstGeom prst="rect">
            <a:avLst/>
          </a:prstGeom>
          <a:noFill/>
        </p:spPr>
        <p:txBody>
          <a:bodyPr wrap="square" rtlCol="0">
            <a:spAutoFit/>
          </a:bodyPr>
          <a:lstStyle/>
          <a:p>
            <a:r>
              <a:rPr lang="en-US" dirty="0"/>
              <a:t>Sequence diagram for data retrieval process</a:t>
            </a:r>
          </a:p>
        </p:txBody>
      </p:sp>
    </p:spTree>
    <p:extLst>
      <p:ext uri="{BB962C8B-B14F-4D97-AF65-F5344CB8AC3E}">
        <p14:creationId xmlns:p14="http://schemas.microsoft.com/office/powerpoint/2010/main" val="3036359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B1C51-6204-4B20-8F0D-599761C43B32}"/>
              </a:ext>
            </a:extLst>
          </p:cNvPr>
          <p:cNvSpPr>
            <a:spLocks noGrp="1"/>
          </p:cNvSpPr>
          <p:nvPr>
            <p:ph type="title"/>
          </p:nvPr>
        </p:nvSpPr>
        <p:spPr/>
        <p:txBody>
          <a:bodyPr/>
          <a:lstStyle/>
          <a:p>
            <a:r>
              <a:rPr lang="en-US" dirty="0"/>
              <a:t>                           Class Diagram</a:t>
            </a:r>
          </a:p>
        </p:txBody>
      </p:sp>
      <p:sp>
        <p:nvSpPr>
          <p:cNvPr id="3" name="Content Placeholder 2">
            <a:extLst>
              <a:ext uri="{FF2B5EF4-FFF2-40B4-BE49-F238E27FC236}">
                <a16:creationId xmlns:a16="http://schemas.microsoft.com/office/drawing/2014/main" id="{18242BAF-1E77-4D97-BE61-E62AACD0CACB}"/>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E87BFF6-57A2-4187-996C-EA8415D7D402}"/>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pic>
        <p:nvPicPr>
          <p:cNvPr id="5" name="Picture 4">
            <a:extLst>
              <a:ext uri="{FF2B5EF4-FFF2-40B4-BE49-F238E27FC236}">
                <a16:creationId xmlns:a16="http://schemas.microsoft.com/office/drawing/2014/main" id="{21D1D1E8-112B-4C0A-AC9F-F7CEEDF78665}"/>
              </a:ext>
            </a:extLst>
          </p:cNvPr>
          <p:cNvPicPr/>
          <p:nvPr/>
        </p:nvPicPr>
        <p:blipFill>
          <a:blip r:embed="rId2"/>
          <a:srcRect l="11419" t="6761" r="18115" b="54644"/>
          <a:stretch>
            <a:fillRect/>
          </a:stretch>
        </p:blipFill>
        <p:spPr>
          <a:xfrm>
            <a:off x="2057506" y="1395977"/>
            <a:ext cx="7315009" cy="4271440"/>
          </a:xfrm>
          <a:prstGeom prst="rect">
            <a:avLst/>
          </a:prstGeom>
        </p:spPr>
      </p:pic>
    </p:spTree>
    <p:extLst>
      <p:ext uri="{BB962C8B-B14F-4D97-AF65-F5344CB8AC3E}">
        <p14:creationId xmlns:p14="http://schemas.microsoft.com/office/powerpoint/2010/main" val="455434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99D3-B6DB-4B8B-8FA1-5E7F39B5540E}"/>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D8ADE2E8-DDDB-49DC-8033-FAEAFD45F2D0}"/>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pic>
        <p:nvPicPr>
          <p:cNvPr id="5" name="Content Placeholder 4">
            <a:extLst>
              <a:ext uri="{FF2B5EF4-FFF2-40B4-BE49-F238E27FC236}">
                <a16:creationId xmlns:a16="http://schemas.microsoft.com/office/drawing/2014/main" id="{DDD8C365-9E02-4FA0-9127-E680DF06AFB7}"/>
              </a:ext>
            </a:extLst>
          </p:cNvPr>
          <p:cNvPicPr>
            <a:picLocks noGrp="1"/>
          </p:cNvPicPr>
          <p:nvPr>
            <p:ph idx="1"/>
          </p:nvPr>
        </p:nvPicPr>
        <p:blipFill>
          <a:blip r:embed="rId2"/>
          <a:srcRect l="13607" t="6188" r="17318" b="60478"/>
          <a:stretch>
            <a:fillRect/>
          </a:stretch>
        </p:blipFill>
        <p:spPr>
          <a:xfrm>
            <a:off x="2209902" y="914466"/>
            <a:ext cx="7543601" cy="4800474"/>
          </a:xfrm>
          <a:prstGeom prst="rect">
            <a:avLst/>
          </a:prstGeom>
        </p:spPr>
      </p:pic>
    </p:spTree>
    <p:extLst>
      <p:ext uri="{BB962C8B-B14F-4D97-AF65-F5344CB8AC3E}">
        <p14:creationId xmlns:p14="http://schemas.microsoft.com/office/powerpoint/2010/main" val="117201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p:cNvSpPr>
            <a:spLocks noGrp="1"/>
          </p:cNvSpPr>
          <p:nvPr>
            <p:ph type="title"/>
          </p:nvPr>
        </p:nvSpPr>
        <p:spPr>
          <a:ln/>
        </p:spPr>
        <p:txBody>
          <a:bodyPr vert="horz" wrap="square" lIns="91440" tIns="45720" rIns="91440" bIns="45720" anchor="t" anchorCtr="0"/>
          <a:lstStyle/>
          <a:p>
            <a:pPr eaLnBrk="1" hangingPunct="1"/>
            <a:r>
              <a:rPr lang="en-US" altLang="en-US" dirty="0"/>
              <a:t>                           INTRODUCTION</a:t>
            </a:r>
            <a:endParaRPr lang="en-IN" altLang="en-US" dirty="0"/>
          </a:p>
        </p:txBody>
      </p:sp>
      <p:sp>
        <p:nvSpPr>
          <p:cNvPr id="6146" name="Content Placeholder 2"/>
          <p:cNvSpPr>
            <a:spLocks noGrp="1"/>
          </p:cNvSpPr>
          <p:nvPr>
            <p:ph idx="1"/>
          </p:nvPr>
        </p:nvSpPr>
        <p:spPr>
          <a:xfrm>
            <a:off x="1066800" y="1067435"/>
            <a:ext cx="10287000" cy="5033963"/>
          </a:xfrm>
          <a:ln/>
        </p:spPr>
        <p:txBody>
          <a:bodyPr vert="horz" wrap="square" lIns="91440" tIns="45720" rIns="91440" bIns="45720" anchor="t" anchorCtr="0"/>
          <a:lstStyle/>
          <a:p>
            <a:pPr algn="just" eaLnBrk="1" hangingPunct="1">
              <a:lnSpc>
                <a:spcPct val="150000"/>
              </a:lnSpc>
            </a:pPr>
            <a:r>
              <a:rPr lang="en-US" altLang="en-US" sz="1800" dirty="0">
                <a:latin typeface="Times New Roman" panose="02020603050405020304" pitchFamily="18" charset="0"/>
              </a:rPr>
              <a:t>Biometric identification has raised increasingly attention since it provides a promising way to identify users. Compared with traditional authentication methods based on passwords and identification cards.</a:t>
            </a:r>
          </a:p>
          <a:p>
            <a:pPr algn="just" eaLnBrk="1" hangingPunct="1">
              <a:lnSpc>
                <a:spcPct val="150000"/>
              </a:lnSpc>
            </a:pPr>
            <a:r>
              <a:rPr lang="en-US" altLang="en-US" sz="1800" dirty="0">
                <a:latin typeface="Times New Roman" panose="02020603050405020304" pitchFamily="18" charset="0"/>
              </a:rPr>
              <a:t>The database owner who is responsible to manage the national fingerprints database, may desire to outsource the enormous biometric data to the cloud server (e.g., AWS) to get rid of the expensive storage and computation costs. </a:t>
            </a:r>
          </a:p>
          <a:p>
            <a:pPr algn="just" eaLnBrk="1" hangingPunct="1">
              <a:lnSpc>
                <a:spcPct val="150000"/>
              </a:lnSpc>
            </a:pPr>
            <a:r>
              <a:rPr lang="en-US" altLang="en-US" sz="1800" dirty="0">
                <a:latin typeface="Times New Roman" panose="02020603050405020304" pitchFamily="18" charset="0"/>
              </a:rPr>
              <a:t>However, to preserve the privacy of biometric data, the biometric data has to be encrypted before outsourcing. </a:t>
            </a:r>
          </a:p>
          <a:p>
            <a:pPr algn="just" eaLnBrk="1" hangingPunct="1">
              <a:lnSpc>
                <a:spcPct val="150000"/>
              </a:lnSpc>
            </a:pPr>
            <a:r>
              <a:rPr lang="en-US" altLang="en-US" sz="1800" dirty="0">
                <a:latin typeface="Times New Roman" panose="02020603050405020304" pitchFamily="18" charset="0"/>
              </a:rPr>
              <a:t>Whenever a partner wants to authenticate an individual’s identity, he turns to the owner and generates an identification query by using the individual’s biometric traits. </a:t>
            </a:r>
          </a:p>
          <a:p>
            <a:pPr algn="just" eaLnBrk="1" hangingPunct="1">
              <a:lnSpc>
                <a:spcPct val="150000"/>
              </a:lnSpc>
            </a:pPr>
            <a:r>
              <a:rPr lang="en-US" altLang="en-US" sz="1800" dirty="0">
                <a:latin typeface="Times New Roman" panose="02020603050405020304" pitchFamily="18" charset="0"/>
              </a:rPr>
              <a:t> The owner encrypts the query and submits it to the cloud to find the close match. </a:t>
            </a:r>
            <a:endParaRPr lang="en-IN" altLang="en-US" sz="1800" dirty="0">
              <a:latin typeface="Times New Roman" panose="02020603050405020304" pitchFamily="18" charset="0"/>
              <a:ea typeface="Times New Roman" panose="02020603050405020304" pitchFamily="18" charset="0"/>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6149" name="Slide Number Placeholder 5"/>
          <p:cNvSpPr>
            <a:spLocks noGrp="1"/>
          </p:cNvSpPr>
          <p:nvPr>
            <p:ph type="sldNum" sz="quarter" idx="12"/>
          </p:nvPr>
        </p:nvSpPr>
        <p:spPr>
          <a:noFill/>
          <a:ln>
            <a:noFill/>
          </a:ln>
        </p:spPr>
        <p:txBody>
          <a:bodyPr wrap="square" lIns="91440" tIns="45720" rIns="91440" bIns="45720" anchor="ctr" anchorCtr="0"/>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b="1" dirty="0">
                <a:solidFill>
                  <a:srgbClr val="2B5FF3"/>
                </a:solidFill>
                <a:latin typeface="Calibri" panose="020F0502020204030204" pitchFamily="34" charset="0"/>
              </a:rPr>
              <a:t>3</a:t>
            </a:fld>
            <a:endParaRPr lang="en-US" altLang="en-US" sz="1200" b="1" dirty="0">
              <a:solidFill>
                <a:srgbClr val="2B5FF3"/>
              </a:solidFill>
              <a:latin typeface="Calibri" panose="020F0502020204030204" pitchFamily="34" charset="0"/>
              <a:ea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1E326-1BDE-46AA-BA81-B7E6A5C2D28E}"/>
              </a:ext>
            </a:extLst>
          </p:cNvPr>
          <p:cNvSpPr>
            <a:spLocks noGrp="1"/>
          </p:cNvSpPr>
          <p:nvPr>
            <p:ph type="title"/>
          </p:nvPr>
        </p:nvSpPr>
        <p:spPr>
          <a:xfrm>
            <a:off x="838199" y="291090"/>
            <a:ext cx="10515599" cy="932688"/>
          </a:xfrm>
        </p:spPr>
        <p:txBody>
          <a:bodyPr vert="horz" lIns="91440" tIns="45720" rIns="91440" bIns="45720" rtlCol="0" anchor="b">
            <a:normAutofit/>
          </a:bodyPr>
          <a:lstStyle/>
          <a:p>
            <a:pPr eaLnBrk="1" hangingPunct="1"/>
            <a:r>
              <a:rPr lang="en-US" sz="5400" kern="1200" dirty="0">
                <a:solidFill>
                  <a:schemeClr val="tx1"/>
                </a:solidFill>
                <a:latin typeface="+mj-lt"/>
                <a:ea typeface="+mj-ea"/>
                <a:cs typeface="+mj-cs"/>
              </a:rPr>
              <a:t>                         TESTING</a:t>
            </a:r>
          </a:p>
        </p:txBody>
      </p:sp>
      <p:sp>
        <p:nvSpPr>
          <p:cNvPr id="3" name="Content Placeholder 2">
            <a:extLst>
              <a:ext uri="{FF2B5EF4-FFF2-40B4-BE49-F238E27FC236}">
                <a16:creationId xmlns:a16="http://schemas.microsoft.com/office/drawing/2014/main" id="{074B5C3C-9C04-493D-9154-78B869E3665B}"/>
              </a:ext>
            </a:extLst>
          </p:cNvPr>
          <p:cNvSpPr>
            <a:spLocks noGrp="1"/>
          </p:cNvSpPr>
          <p:nvPr>
            <p:ph sz="half" idx="1"/>
          </p:nvPr>
        </p:nvSpPr>
        <p:spPr>
          <a:xfrm>
            <a:off x="838199" y="1335726"/>
            <a:ext cx="10515599" cy="932688"/>
          </a:xfrm>
        </p:spPr>
        <p:txBody>
          <a:bodyPr vert="horz" lIns="91440" tIns="45720" rIns="91440" bIns="45720" rtlCol="0">
            <a:normAutofit fontScale="85000" lnSpcReduction="10000"/>
          </a:bodyPr>
          <a:lstStyle/>
          <a:p>
            <a:pPr marL="0" indent="0" eaLnBrk="1" hangingPunct="1">
              <a:buNone/>
            </a:pPr>
            <a:r>
              <a:rPr lang="en-US" kern="1200" dirty="0">
                <a:solidFill>
                  <a:schemeClr val="tx1"/>
                </a:solidFill>
                <a:latin typeface="Times New Roman" panose="02020603050405020304" pitchFamily="18" charset="0"/>
                <a:cs typeface="Times New Roman" panose="02020603050405020304" pitchFamily="18" charset="0"/>
              </a:rPr>
              <a:t>1-UNIT TESTING:</a:t>
            </a:r>
          </a:p>
          <a:p>
            <a:pPr marL="0" indent="0" algn="just" eaLnBrk="1" hangingPunct="1">
              <a:buNone/>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Initialization testing is the first level of dynamic testing and is first the responsibility of developers and then that of the test engineers. Unit testing is performed after the expected test results are met or differences are explainable/acceptable</a:t>
            </a:r>
            <a:r>
              <a:rPr lang="en-US" sz="19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eaLnBrk="1" hangingPunct="1">
              <a:buNone/>
            </a:pPr>
            <a:endParaRPr lang="en-US" sz="1900" kern="1200" dirty="0">
              <a:solidFill>
                <a:schemeClr val="tx1"/>
              </a:solidFill>
              <a:latin typeface="Times New Roman" panose="02020603050405020304" pitchFamily="18" charset="0"/>
              <a:cs typeface="Times New Roman" panose="02020603050405020304" pitchFamily="18" charset="0"/>
            </a:endParaRPr>
          </a:p>
          <a:p>
            <a:pPr marL="0" indent="0" eaLnBrk="1" hangingPunct="1">
              <a:buNone/>
            </a:pPr>
            <a:endParaRPr lang="en-US" sz="2400" kern="1200" dirty="0">
              <a:solidFill>
                <a:schemeClr val="tx1"/>
              </a:solidFill>
              <a:latin typeface="+mn-lt"/>
              <a:ea typeface="+mn-ea"/>
              <a:cs typeface="+mn-cs"/>
            </a:endParaRPr>
          </a:p>
          <a:p>
            <a:pPr marL="0" indent="0" eaLnBrk="1" hangingPunct="1">
              <a:buNone/>
            </a:pPr>
            <a:endParaRPr lang="en-US" sz="2400" kern="1200" dirty="0">
              <a:solidFill>
                <a:schemeClr val="tx1"/>
              </a:solidFill>
              <a:latin typeface="+mn-lt"/>
              <a:ea typeface="+mn-ea"/>
              <a:cs typeface="+mn-cs"/>
            </a:endParaRPr>
          </a:p>
        </p:txBody>
      </p:sp>
      <p:pic>
        <p:nvPicPr>
          <p:cNvPr id="7" name="Content Placeholder 6" descr="Table&#10;&#10;Description automatically generated">
            <a:extLst>
              <a:ext uri="{FF2B5EF4-FFF2-40B4-BE49-F238E27FC236}">
                <a16:creationId xmlns:a16="http://schemas.microsoft.com/office/drawing/2014/main" id="{A97C1926-F8D6-46E4-B2F4-58187380DA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529367" y="2667019"/>
            <a:ext cx="7133265" cy="3637527"/>
          </a:xfrm>
          <a:prstGeom prst="rect">
            <a:avLst/>
          </a:prstGeom>
        </p:spPr>
      </p:pic>
      <p:sp>
        <p:nvSpPr>
          <p:cNvPr id="5" name="Date Placeholder 4">
            <a:extLst>
              <a:ext uri="{FF2B5EF4-FFF2-40B4-BE49-F238E27FC236}">
                <a16:creationId xmlns:a16="http://schemas.microsoft.com/office/drawing/2014/main" id="{0B0208C9-9161-42A8-B45F-A27593931F0C}"/>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defRPr/>
            </a:pPr>
            <a:r>
              <a:rPr kumimoji="0" lang="en-US" b="1" i="0" u="none" strike="noStrike" cap="none" spc="0" normalizeH="0" baseline="0" noProof="0">
                <a:ln>
                  <a:noFill/>
                </a:ln>
                <a:solidFill>
                  <a:schemeClr val="tx1">
                    <a:tint val="75000"/>
                  </a:schemeClr>
                </a:solidFill>
                <a:effectLst/>
                <a:uLnTx/>
                <a:uFillTx/>
              </a:rPr>
              <a:t>VIII Semester, Department of ISE, RNSIT</a:t>
            </a:r>
          </a:p>
        </p:txBody>
      </p:sp>
    </p:spTree>
    <p:extLst>
      <p:ext uri="{BB962C8B-B14F-4D97-AF65-F5344CB8AC3E}">
        <p14:creationId xmlns:p14="http://schemas.microsoft.com/office/powerpoint/2010/main" val="3958483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Table&#10;&#10;Description automatically generated">
            <a:extLst>
              <a:ext uri="{FF2B5EF4-FFF2-40B4-BE49-F238E27FC236}">
                <a16:creationId xmlns:a16="http://schemas.microsoft.com/office/drawing/2014/main" id="{F6FDEFD7-6003-4588-9F00-47EDE3DC786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438496" y="1143060"/>
            <a:ext cx="6934018" cy="5038422"/>
          </a:xfrm>
          <a:prstGeom prst="rect">
            <a:avLst/>
          </a:prstGeom>
        </p:spPr>
      </p:pic>
      <p:sp>
        <p:nvSpPr>
          <p:cNvPr id="5" name="Date Placeholder 4">
            <a:extLst>
              <a:ext uri="{FF2B5EF4-FFF2-40B4-BE49-F238E27FC236}">
                <a16:creationId xmlns:a16="http://schemas.microsoft.com/office/drawing/2014/main" id="{63773B29-92E4-4D5A-A4B8-23F4630C52C0}"/>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defRPr/>
            </a:pPr>
            <a:r>
              <a:rPr kumimoji="0" lang="en-US" b="1" i="0" u="none" strike="noStrike" cap="none" spc="0" normalizeH="0" baseline="0" noProof="0">
                <a:ln>
                  <a:noFill/>
                </a:ln>
                <a:solidFill>
                  <a:schemeClr val="tx1">
                    <a:tint val="75000"/>
                  </a:schemeClr>
                </a:solidFill>
                <a:effectLst/>
                <a:uLnTx/>
                <a:uFillTx/>
              </a:rPr>
              <a:t>VIII Semester, Department of ISE, RNSIT</a:t>
            </a:r>
          </a:p>
        </p:txBody>
      </p:sp>
    </p:spTree>
    <p:extLst>
      <p:ext uri="{BB962C8B-B14F-4D97-AF65-F5344CB8AC3E}">
        <p14:creationId xmlns:p14="http://schemas.microsoft.com/office/powerpoint/2010/main" val="1691692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1A31F-4EEE-49B7-833E-C476D0F667E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27B9122-6DAB-426F-8774-0A86F6CE4778}"/>
              </a:ext>
            </a:extLst>
          </p:cNvPr>
          <p:cNvSpPr>
            <a:spLocks noGrp="1"/>
          </p:cNvSpPr>
          <p:nvPr>
            <p:ph sz="half" idx="1"/>
          </p:nvPr>
        </p:nvSpPr>
        <p:spPr>
          <a:xfrm>
            <a:off x="690070" y="1080939"/>
            <a:ext cx="5181600" cy="4351338"/>
          </a:xfrm>
        </p:spPr>
        <p:txBody>
          <a:bodyPr/>
          <a:lstStyle/>
          <a:p>
            <a:pPr marL="0" indent="0">
              <a:buNone/>
            </a:pPr>
            <a:r>
              <a:rPr lang="en-US" sz="2400" dirty="0">
                <a:latin typeface="Times New Roman" panose="02020603050405020304" pitchFamily="18" charset="0"/>
                <a:cs typeface="Times New Roman" panose="02020603050405020304" pitchFamily="18" charset="0"/>
              </a:rPr>
              <a:t>2-SYSTEM TESTING: </a:t>
            </a:r>
          </a:p>
          <a:p>
            <a:endParaRPr lang="en-US" dirty="0"/>
          </a:p>
          <a:p>
            <a:endParaRPr lang="en-US" dirty="0"/>
          </a:p>
        </p:txBody>
      </p:sp>
      <p:pic>
        <p:nvPicPr>
          <p:cNvPr id="7" name="Content Placeholder 6" descr="Table&#10;&#10;Description automatically generated">
            <a:extLst>
              <a:ext uri="{FF2B5EF4-FFF2-40B4-BE49-F238E27FC236}">
                <a16:creationId xmlns:a16="http://schemas.microsoft.com/office/drawing/2014/main" id="{6FEF4B5A-CA35-4F9E-8E84-42DC756C5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09902" y="2667020"/>
            <a:ext cx="7086414" cy="3689330"/>
          </a:xfrm>
        </p:spPr>
      </p:pic>
      <p:sp>
        <p:nvSpPr>
          <p:cNvPr id="5" name="Date Placeholder 4">
            <a:extLst>
              <a:ext uri="{FF2B5EF4-FFF2-40B4-BE49-F238E27FC236}">
                <a16:creationId xmlns:a16="http://schemas.microsoft.com/office/drawing/2014/main" id="{F7646A5C-4DE8-4EBC-A12E-BD9D980053AF}"/>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4" name="TextBox 3">
            <a:extLst>
              <a:ext uri="{FF2B5EF4-FFF2-40B4-BE49-F238E27FC236}">
                <a16:creationId xmlns:a16="http://schemas.microsoft.com/office/drawing/2014/main" id="{A7E8E3FC-0FE0-4FEF-9D47-127D42B7A8E0}"/>
              </a:ext>
            </a:extLst>
          </p:cNvPr>
          <p:cNvSpPr txBox="1"/>
          <p:nvPr/>
        </p:nvSpPr>
        <p:spPr>
          <a:xfrm>
            <a:off x="1295526" y="1676446"/>
            <a:ext cx="8915166" cy="923330"/>
          </a:xfrm>
          <a:prstGeom prst="rect">
            <a:avLst/>
          </a:prstGeom>
          <a:noFill/>
        </p:spPr>
        <p:txBody>
          <a:bodyPr wrap="square" rtlCol="0">
            <a:spAutoFit/>
          </a:bodyPr>
          <a:lstStyle/>
          <a:p>
            <a:pPr algn="just"/>
            <a:r>
              <a:rPr lang="en-US" sz="1800" dirty="0">
                <a:effectLst/>
                <a:latin typeface="Times New Roman" panose="02020603050405020304" pitchFamily="18" charset="0"/>
                <a:ea typeface="Calibri" panose="020F0502020204030204" pitchFamily="34" charset="0"/>
              </a:rPr>
              <a:t>To test the complete system in terms of functionality and non functionality. It  is black box testing, performed by the Test Team, and at the start of the system testing the complete system is configured in a controlled environment.</a:t>
            </a:r>
            <a:endParaRPr lang="en-US" dirty="0"/>
          </a:p>
        </p:txBody>
      </p:sp>
    </p:spTree>
    <p:extLst>
      <p:ext uri="{BB962C8B-B14F-4D97-AF65-F5344CB8AC3E}">
        <p14:creationId xmlns:p14="http://schemas.microsoft.com/office/powerpoint/2010/main" val="1200809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DE033F-82B3-4EA3-B005-55246ADBF631}"/>
              </a:ext>
            </a:extLst>
          </p:cNvPr>
          <p:cNvSpPr>
            <a:spLocks noGrp="1"/>
          </p:cNvSpPr>
          <p:nvPr>
            <p:ph type="title"/>
          </p:nvPr>
        </p:nvSpPr>
        <p:spPr>
          <a:xfrm>
            <a:off x="838200" y="365125"/>
            <a:ext cx="10515600" cy="549341"/>
          </a:xfrm>
        </p:spPr>
        <p:txBody>
          <a:bodyPr/>
          <a:lstStyle/>
          <a:p>
            <a:r>
              <a:rPr lang="en-US" sz="2400" b="0" dirty="0">
                <a:solidFill>
                  <a:schemeClr val="tx1"/>
                </a:solidFill>
                <a:latin typeface="Times New Roman" panose="02020603050405020304" pitchFamily="18" charset="0"/>
                <a:cs typeface="Times New Roman" panose="02020603050405020304" pitchFamily="18" charset="0"/>
              </a:rPr>
              <a:t>3-FUNCTIONAL TESTING:</a:t>
            </a:r>
            <a:br>
              <a:rPr lang="en-US" dirty="0"/>
            </a:br>
            <a:br>
              <a:rPr lang="en-US" sz="1800" dirty="0">
                <a:solidFill>
                  <a:srgbClr val="000000"/>
                </a:solidFill>
                <a:effectLst/>
                <a:latin typeface="Times New Roman" panose="02020603050405020304" pitchFamily="18" charset="0"/>
                <a:ea typeface="Times New Roman" panose="02020603050405020304" pitchFamily="18" charset="0"/>
              </a:rPr>
            </a:br>
            <a:r>
              <a:rPr lang="en-US" sz="1800" b="0" dirty="0">
                <a:solidFill>
                  <a:srgbClr val="000000"/>
                </a:solidFill>
                <a:effectLst/>
                <a:latin typeface="Times New Roman" panose="02020603050405020304" pitchFamily="18" charset="0"/>
                <a:ea typeface="Times New Roman" panose="02020603050405020304" pitchFamily="18" charset="0"/>
              </a:rPr>
              <a:t>Functions are tested by feeding them input and examining the output, and internal program structure is rarely considered.</a:t>
            </a:r>
            <a:br>
              <a:rPr lang="en-US" sz="1800" dirty="0">
                <a:effectLst/>
                <a:latin typeface="Times New Roman" panose="02020603050405020304" pitchFamily="18" charset="0"/>
                <a:ea typeface="Times New Roman" panose="02020603050405020304" pitchFamily="18" charset="0"/>
              </a:rPr>
            </a:br>
            <a:br>
              <a:rPr lang="en-US" dirty="0"/>
            </a:br>
            <a:r>
              <a:rPr lang="en-US" dirty="0"/>
              <a:t> </a:t>
            </a:r>
            <a:br>
              <a:rPr lang="en-US" dirty="0"/>
            </a:br>
            <a:endParaRPr lang="en-US" dirty="0"/>
          </a:p>
        </p:txBody>
      </p:sp>
      <p:graphicFrame>
        <p:nvGraphicFramePr>
          <p:cNvPr id="8" name="Table 8">
            <a:extLst>
              <a:ext uri="{FF2B5EF4-FFF2-40B4-BE49-F238E27FC236}">
                <a16:creationId xmlns:a16="http://schemas.microsoft.com/office/drawing/2014/main" id="{36EC7B5C-9F9C-4BF4-97E5-A496B9292DA3}"/>
              </a:ext>
            </a:extLst>
          </p:cNvPr>
          <p:cNvGraphicFramePr>
            <a:graphicFrameLocks noGrp="1"/>
          </p:cNvGraphicFramePr>
          <p:nvPr>
            <p:ph idx="1"/>
            <p:extLst>
              <p:ext uri="{D42A27DB-BD31-4B8C-83A1-F6EECF244321}">
                <p14:modId xmlns:p14="http://schemas.microsoft.com/office/powerpoint/2010/main" val="1685358839"/>
              </p:ext>
            </p:extLst>
          </p:nvPr>
        </p:nvGraphicFramePr>
        <p:xfrm>
          <a:off x="990734" y="2133634"/>
          <a:ext cx="10515600" cy="4055459"/>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031463421"/>
                    </a:ext>
                  </a:extLst>
                </a:gridCol>
                <a:gridCol w="2103120">
                  <a:extLst>
                    <a:ext uri="{9D8B030D-6E8A-4147-A177-3AD203B41FA5}">
                      <a16:colId xmlns:a16="http://schemas.microsoft.com/office/drawing/2014/main" val="3894813196"/>
                    </a:ext>
                  </a:extLst>
                </a:gridCol>
                <a:gridCol w="2103120">
                  <a:extLst>
                    <a:ext uri="{9D8B030D-6E8A-4147-A177-3AD203B41FA5}">
                      <a16:colId xmlns:a16="http://schemas.microsoft.com/office/drawing/2014/main" val="3735156229"/>
                    </a:ext>
                  </a:extLst>
                </a:gridCol>
                <a:gridCol w="2103120">
                  <a:extLst>
                    <a:ext uri="{9D8B030D-6E8A-4147-A177-3AD203B41FA5}">
                      <a16:colId xmlns:a16="http://schemas.microsoft.com/office/drawing/2014/main" val="2674779349"/>
                    </a:ext>
                  </a:extLst>
                </a:gridCol>
                <a:gridCol w="2103120">
                  <a:extLst>
                    <a:ext uri="{9D8B030D-6E8A-4147-A177-3AD203B41FA5}">
                      <a16:colId xmlns:a16="http://schemas.microsoft.com/office/drawing/2014/main" val="618394863"/>
                    </a:ext>
                  </a:extLst>
                </a:gridCol>
              </a:tblGrid>
              <a:tr h="563347">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Test Case  Id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Test Input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Expected Result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Actual Result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Remarks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8656925"/>
                  </a:ext>
                </a:extLst>
              </a:tr>
              <a:tr h="3492112">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F_01</a:t>
                      </a:r>
                    </a:p>
                  </a:txBody>
                  <a:tcPr marL="68580" marR="68580" marT="0" marB="0"/>
                </a:tc>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Enter valid admin username and password click on login button</a:t>
                      </a:r>
                    </a:p>
                  </a:txBody>
                  <a:tcPr marL="68580" marR="68580" marT="0" marB="0"/>
                </a:tc>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Admin should be navigated to homepage with the following details:  User creation, user details, cloud config, key setting, upload files, keyword rank, user request change password and logout</a:t>
                      </a:r>
                    </a:p>
                  </a:txBody>
                  <a:tcPr marL="68580" marR="68580" marT="0" marB="0"/>
                </a:tc>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Admin is navigated to homepage with the following details:  User creation, user details, cloud config, key setting, upload files, keyword rank, user request change password and logout</a:t>
                      </a:r>
                    </a:p>
                  </a:txBody>
                  <a:tcPr marL="68580" marR="68580" marT="0" marB="0"/>
                </a:tc>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Pass</a:t>
                      </a:r>
                    </a:p>
                  </a:txBody>
                  <a:tcPr marL="68580" marR="68580" marT="0" marB="0"/>
                </a:tc>
                <a:extLst>
                  <a:ext uri="{0D108BD9-81ED-4DB2-BD59-A6C34878D82A}">
                    <a16:rowId xmlns:a16="http://schemas.microsoft.com/office/drawing/2014/main" val="941119986"/>
                  </a:ext>
                </a:extLst>
              </a:tr>
            </a:tbl>
          </a:graphicData>
        </a:graphic>
      </p:graphicFrame>
      <p:sp>
        <p:nvSpPr>
          <p:cNvPr id="5" name="Date Placeholder 4">
            <a:extLst>
              <a:ext uri="{FF2B5EF4-FFF2-40B4-BE49-F238E27FC236}">
                <a16:creationId xmlns:a16="http://schemas.microsoft.com/office/drawing/2014/main" id="{13DAC8E3-D935-4253-8717-E3A08BEE0917}"/>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Tree>
    <p:extLst>
      <p:ext uri="{BB962C8B-B14F-4D97-AF65-F5344CB8AC3E}">
        <p14:creationId xmlns:p14="http://schemas.microsoft.com/office/powerpoint/2010/main" val="2875548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8CA4-CF52-46BA-9801-10422DE7D7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7A5839-2284-44CA-A6D3-4111D84D8398}"/>
              </a:ext>
            </a:extLst>
          </p:cNvPr>
          <p:cNvSpPr>
            <a:spLocks noGrp="1"/>
          </p:cNvSpPr>
          <p:nvPr>
            <p:ph idx="1"/>
          </p:nvPr>
        </p:nvSpPr>
        <p:spPr/>
        <p:txBody>
          <a:bodyPr/>
          <a:lstStyle/>
          <a:p>
            <a:pPr marL="0" marR="0" algn="l" rtl="0" eaLnBrk="1" fontAlgn="t" latinLnBrk="0" hangingPunct="1">
              <a:lnSpc>
                <a:spcPct val="115000"/>
              </a:lnSpc>
              <a:spcBef>
                <a:spcPts val="0"/>
              </a:spcBef>
              <a:spcAft>
                <a:spcPts val="1000"/>
              </a:spcAft>
            </a:pPr>
            <a:r>
              <a:rPr lang="en-US" sz="1800" b="1" i="0" u="none" strike="noStrike" kern="12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b="0" i="0" u="none" strike="noStrike" dirty="0">
              <a:effectLst/>
              <a:latin typeface="Arial" panose="020B0604020202020204" pitchFamily="34" charset="0"/>
            </a:endParaRPr>
          </a:p>
          <a:p>
            <a:pPr marL="0" marR="0" algn="l" rtl="0" eaLnBrk="1" fontAlgn="t" latinLnBrk="0" hangingPunct="1">
              <a:lnSpc>
                <a:spcPct val="115000"/>
              </a:lnSpc>
              <a:spcBef>
                <a:spcPts val="0"/>
              </a:spcBef>
              <a:spcAft>
                <a:spcPts val="1000"/>
              </a:spcAft>
            </a:pPr>
            <a:r>
              <a:rPr lang="en-US" sz="1800" b="1" i="0" u="none" strike="noStrike" kern="12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F_01</a:t>
            </a:r>
            <a:endParaRPr lang="en-US" sz="1800" b="0" i="0" u="none" strike="noStrike" dirty="0">
              <a:effectLst/>
              <a:latin typeface="Arial" panose="020B0604020202020204" pitchFamily="34" charset="0"/>
            </a:endParaRPr>
          </a:p>
          <a:p>
            <a:pPr marL="0" marR="0" algn="l" rtl="0" eaLnBrk="1" fontAlgn="t" latinLnBrk="0" hangingPunct="1">
              <a:lnSpc>
                <a:spcPct val="115000"/>
              </a:lnSpc>
              <a:spcBef>
                <a:spcPts val="0"/>
              </a:spcBef>
              <a:spcAft>
                <a:spcPts val="1000"/>
              </a:spcAft>
            </a:pPr>
            <a:r>
              <a:rPr lang="en-US" sz="1800" b="1" i="0" u="none" strike="noStrike" kern="12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Enter valid admin username and password click on login button</a:t>
            </a:r>
            <a:endParaRPr lang="en-US" sz="1800" b="0" i="0" u="none" strike="noStrike" dirty="0">
              <a:effectLst/>
              <a:latin typeface="Arial" panose="020B0604020202020204" pitchFamily="34" charset="0"/>
            </a:endParaRPr>
          </a:p>
          <a:p>
            <a:pPr marL="0" marR="0" algn="l" rtl="0" eaLnBrk="1" fontAlgn="t" latinLnBrk="0" hangingPunct="1">
              <a:lnSpc>
                <a:spcPct val="115000"/>
              </a:lnSpc>
              <a:spcBef>
                <a:spcPts val="0"/>
              </a:spcBef>
              <a:spcAft>
                <a:spcPts val="1000"/>
              </a:spcAft>
            </a:pPr>
            <a:r>
              <a:rPr lang="en-US" sz="1800" b="1" i="0" u="none" strike="noStrike" kern="12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Admin should be navigated to homepage with the following details:  User creation, user details, cloud config, key setting, upload files, keyword rank, user request change password and logout</a:t>
            </a:r>
            <a:endParaRPr lang="en-US" sz="1800" b="0" i="0" u="none" strike="noStrike" dirty="0">
              <a:effectLst/>
              <a:latin typeface="Arial" panose="020B0604020202020204" pitchFamily="34" charset="0"/>
            </a:endParaRPr>
          </a:p>
          <a:p>
            <a:pPr marL="0" marR="0" algn="l" rtl="0" eaLnBrk="1" fontAlgn="t" latinLnBrk="0" hangingPunct="1">
              <a:lnSpc>
                <a:spcPct val="115000"/>
              </a:lnSpc>
              <a:spcBef>
                <a:spcPts val="0"/>
              </a:spcBef>
              <a:spcAft>
                <a:spcPts val="1000"/>
              </a:spcAft>
            </a:pPr>
            <a:r>
              <a:rPr lang="en-US" sz="1800" b="1" i="0" u="none" strike="noStrike" kern="12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Admin is navigated to homepage with the following details:  User creation, user details, cloud config, key setting, upload files, keyword rank, user request change password and logout</a:t>
            </a:r>
            <a:endParaRPr lang="en-US" sz="1800" b="0" i="0" u="none" strike="noStrike" dirty="0">
              <a:effectLst/>
              <a:latin typeface="Arial" panose="020B0604020202020204" pitchFamily="34" charset="0"/>
            </a:endParaRPr>
          </a:p>
          <a:p>
            <a:pPr marL="0" marR="0" algn="l" rtl="0" eaLnBrk="1" fontAlgn="t" latinLnBrk="0" hangingPunct="1">
              <a:lnSpc>
                <a:spcPct val="115000"/>
              </a:lnSpc>
              <a:spcBef>
                <a:spcPts val="0"/>
              </a:spcBef>
              <a:spcAft>
                <a:spcPts val="1000"/>
              </a:spcAft>
            </a:pPr>
            <a:r>
              <a:rPr lang="en-US" sz="1800" b="1" i="0" u="none" strike="noStrike" kern="12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b="0" i="0" u="none" strike="noStrike" dirty="0">
              <a:effectLst/>
              <a:latin typeface="Arial" panose="020B0604020202020204" pitchFamily="34" charset="0"/>
            </a:endParaRPr>
          </a:p>
          <a:p>
            <a:pPr marL="0" marR="0" algn="l" rtl="0" eaLnBrk="1" fontAlgn="t" latinLnBrk="0" hangingPunct="1">
              <a:lnSpc>
                <a:spcPct val="115000"/>
              </a:lnSpc>
              <a:spcBef>
                <a:spcPts val="0"/>
              </a:spcBef>
              <a:spcAft>
                <a:spcPts val="1000"/>
              </a:spcAft>
            </a:pPr>
            <a:r>
              <a:rPr lang="en-US" sz="1800" b="1" i="0" u="none" strike="noStrike" kern="12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Pass</a:t>
            </a:r>
            <a:endParaRPr lang="en-US" sz="1800" b="0" i="0" u="none" strike="noStrike" dirty="0">
              <a:effectLst/>
              <a:latin typeface="Arial" panose="020B0604020202020204" pitchFamily="34" charset="0"/>
            </a:endParaRPr>
          </a:p>
          <a:p>
            <a:endParaRPr lang="en-US" dirty="0"/>
          </a:p>
        </p:txBody>
      </p:sp>
      <p:sp>
        <p:nvSpPr>
          <p:cNvPr id="4" name="Date Placeholder 3">
            <a:extLst>
              <a:ext uri="{FF2B5EF4-FFF2-40B4-BE49-F238E27FC236}">
                <a16:creationId xmlns:a16="http://schemas.microsoft.com/office/drawing/2014/main" id="{C1D32A9E-5AFB-41AC-9B31-9199A0F8C69C}"/>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graphicFrame>
        <p:nvGraphicFramePr>
          <p:cNvPr id="8" name="Table 8">
            <a:extLst>
              <a:ext uri="{FF2B5EF4-FFF2-40B4-BE49-F238E27FC236}">
                <a16:creationId xmlns:a16="http://schemas.microsoft.com/office/drawing/2014/main" id="{F46E0825-16E5-4388-87BC-ECF334B6C4E5}"/>
              </a:ext>
            </a:extLst>
          </p:cNvPr>
          <p:cNvGraphicFramePr>
            <a:graphicFrameLocks noGrp="1"/>
          </p:cNvGraphicFramePr>
          <p:nvPr>
            <p:extLst>
              <p:ext uri="{D42A27DB-BD31-4B8C-83A1-F6EECF244321}">
                <p14:modId xmlns:p14="http://schemas.microsoft.com/office/powerpoint/2010/main" val="546422440"/>
              </p:ext>
            </p:extLst>
          </p:nvPr>
        </p:nvGraphicFramePr>
        <p:xfrm>
          <a:off x="837272" y="365125"/>
          <a:ext cx="10515600" cy="6016346"/>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519105336"/>
                    </a:ext>
                  </a:extLst>
                </a:gridCol>
                <a:gridCol w="1752600">
                  <a:extLst>
                    <a:ext uri="{9D8B030D-6E8A-4147-A177-3AD203B41FA5}">
                      <a16:colId xmlns:a16="http://schemas.microsoft.com/office/drawing/2014/main" val="2258803904"/>
                    </a:ext>
                  </a:extLst>
                </a:gridCol>
                <a:gridCol w="1752600">
                  <a:extLst>
                    <a:ext uri="{9D8B030D-6E8A-4147-A177-3AD203B41FA5}">
                      <a16:colId xmlns:a16="http://schemas.microsoft.com/office/drawing/2014/main" val="3029697701"/>
                    </a:ext>
                  </a:extLst>
                </a:gridCol>
                <a:gridCol w="1752600">
                  <a:extLst>
                    <a:ext uri="{9D8B030D-6E8A-4147-A177-3AD203B41FA5}">
                      <a16:colId xmlns:a16="http://schemas.microsoft.com/office/drawing/2014/main" val="481603466"/>
                    </a:ext>
                  </a:extLst>
                </a:gridCol>
                <a:gridCol w="1752600">
                  <a:extLst>
                    <a:ext uri="{9D8B030D-6E8A-4147-A177-3AD203B41FA5}">
                      <a16:colId xmlns:a16="http://schemas.microsoft.com/office/drawing/2014/main" val="2782249277"/>
                    </a:ext>
                  </a:extLst>
                </a:gridCol>
                <a:gridCol w="1752600">
                  <a:extLst>
                    <a:ext uri="{9D8B030D-6E8A-4147-A177-3AD203B41FA5}">
                      <a16:colId xmlns:a16="http://schemas.microsoft.com/office/drawing/2014/main" val="1498087948"/>
                    </a:ext>
                  </a:extLst>
                </a:gridCol>
              </a:tblGrid>
              <a:tr h="377926">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Test Case  Id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Test Input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Expected Result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Actual Result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Remarks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24577723"/>
                  </a:ext>
                </a:extLst>
              </a:tr>
              <a:tr h="2891208">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F_02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Enter valid user  username and password in the user login page click on login button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User should be navigated to the homepage with the following: user profile,  send request search keyword, change password file request and logout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User is navigated to the homepage with the following details  user profile,  send request search keyword, change password file request and logout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Pass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2559818"/>
                  </a:ext>
                </a:extLst>
              </a:tr>
              <a:tr h="2309276">
                <a:tc>
                  <a:txBody>
                    <a:bodyPr/>
                    <a:lstStyle/>
                    <a:p>
                      <a:pPr marL="0" marR="0" algn="l">
                        <a:lnSpc>
                          <a:spcPct val="115000"/>
                        </a:lnSpc>
                        <a:spcBef>
                          <a:spcPts val="0"/>
                        </a:spcBef>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F-03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Click on change password on admin module to change password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Admin should be navigated to change password page there the admin change password by providing the new password.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Admin is navigated to change password page there the admin change password by providing the new password.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Pass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89953218"/>
                  </a:ext>
                </a:extLst>
              </a:tr>
            </a:tbl>
          </a:graphicData>
        </a:graphic>
      </p:graphicFrame>
    </p:spTree>
    <p:extLst>
      <p:ext uri="{BB962C8B-B14F-4D97-AF65-F5344CB8AC3E}">
        <p14:creationId xmlns:p14="http://schemas.microsoft.com/office/powerpoint/2010/main" val="1234444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9ACAC-1F9B-40B8-B62D-A5FA1695EFA9}"/>
              </a:ext>
            </a:extLst>
          </p:cNvPr>
          <p:cNvSpPr>
            <a:spLocks noGrp="1"/>
          </p:cNvSpPr>
          <p:nvPr>
            <p:ph type="title"/>
          </p:nvPr>
        </p:nvSpPr>
        <p:spPr/>
        <p:txBody>
          <a:bodyPr/>
          <a:lstStyle/>
          <a:p>
            <a:endParaRPr lang="en-US"/>
          </a:p>
        </p:txBody>
      </p:sp>
      <p:graphicFrame>
        <p:nvGraphicFramePr>
          <p:cNvPr id="5" name="Table 5">
            <a:extLst>
              <a:ext uri="{FF2B5EF4-FFF2-40B4-BE49-F238E27FC236}">
                <a16:creationId xmlns:a16="http://schemas.microsoft.com/office/drawing/2014/main" id="{86E827E8-9132-4940-84A4-86CE27AE09ED}"/>
              </a:ext>
            </a:extLst>
          </p:cNvPr>
          <p:cNvGraphicFramePr>
            <a:graphicFrameLocks noGrp="1"/>
          </p:cNvGraphicFramePr>
          <p:nvPr>
            <p:ph idx="1"/>
            <p:extLst>
              <p:ext uri="{D42A27DB-BD31-4B8C-83A1-F6EECF244321}">
                <p14:modId xmlns:p14="http://schemas.microsoft.com/office/powerpoint/2010/main" val="2353328568"/>
              </p:ext>
            </p:extLst>
          </p:nvPr>
        </p:nvGraphicFramePr>
        <p:xfrm>
          <a:off x="838200" y="1190624"/>
          <a:ext cx="10515600" cy="3341227"/>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4198980164"/>
                    </a:ext>
                  </a:extLst>
                </a:gridCol>
                <a:gridCol w="1752600">
                  <a:extLst>
                    <a:ext uri="{9D8B030D-6E8A-4147-A177-3AD203B41FA5}">
                      <a16:colId xmlns:a16="http://schemas.microsoft.com/office/drawing/2014/main" val="3926350948"/>
                    </a:ext>
                  </a:extLst>
                </a:gridCol>
                <a:gridCol w="1752600">
                  <a:extLst>
                    <a:ext uri="{9D8B030D-6E8A-4147-A177-3AD203B41FA5}">
                      <a16:colId xmlns:a16="http://schemas.microsoft.com/office/drawing/2014/main" val="1293052022"/>
                    </a:ext>
                  </a:extLst>
                </a:gridCol>
                <a:gridCol w="1752600">
                  <a:extLst>
                    <a:ext uri="{9D8B030D-6E8A-4147-A177-3AD203B41FA5}">
                      <a16:colId xmlns:a16="http://schemas.microsoft.com/office/drawing/2014/main" val="3608843273"/>
                    </a:ext>
                  </a:extLst>
                </a:gridCol>
                <a:gridCol w="1752600">
                  <a:extLst>
                    <a:ext uri="{9D8B030D-6E8A-4147-A177-3AD203B41FA5}">
                      <a16:colId xmlns:a16="http://schemas.microsoft.com/office/drawing/2014/main" val="47692084"/>
                    </a:ext>
                  </a:extLst>
                </a:gridCol>
                <a:gridCol w="1752600">
                  <a:extLst>
                    <a:ext uri="{9D8B030D-6E8A-4147-A177-3AD203B41FA5}">
                      <a16:colId xmlns:a16="http://schemas.microsoft.com/office/drawing/2014/main" val="4220280303"/>
                    </a:ext>
                  </a:extLst>
                </a:gridCol>
              </a:tblGrid>
              <a:tr h="638218">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Test Case  Id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Test Input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Expected Result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Actual Result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Remarks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0773512"/>
                  </a:ext>
                </a:extLst>
              </a:tr>
              <a:tr h="2703009">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F-04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Click on change password on user  module to change password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User should be navigated to change password page there the admin change password by providing the new password.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User is navigated to change password page there the admin change password by providing the new password.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Pass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43524172"/>
                  </a:ext>
                </a:extLst>
              </a:tr>
            </a:tbl>
          </a:graphicData>
        </a:graphic>
      </p:graphicFrame>
      <p:sp>
        <p:nvSpPr>
          <p:cNvPr id="4" name="Date Placeholder 3">
            <a:extLst>
              <a:ext uri="{FF2B5EF4-FFF2-40B4-BE49-F238E27FC236}">
                <a16:creationId xmlns:a16="http://schemas.microsoft.com/office/drawing/2014/main" id="{F73C13F6-E8D9-4490-AD69-A5ED5D23FDB3}"/>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Tree>
    <p:extLst>
      <p:ext uri="{BB962C8B-B14F-4D97-AF65-F5344CB8AC3E}">
        <p14:creationId xmlns:p14="http://schemas.microsoft.com/office/powerpoint/2010/main" val="2467675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1AF2E-2AC6-4174-93A4-2F9F64ADD9CF}"/>
              </a:ext>
            </a:extLst>
          </p:cNvPr>
          <p:cNvSpPr>
            <a:spLocks noGrp="1"/>
          </p:cNvSpPr>
          <p:nvPr>
            <p:ph type="title"/>
          </p:nvPr>
        </p:nvSpPr>
        <p:spPr/>
        <p:txBody>
          <a:bodyPr/>
          <a:lstStyle/>
          <a:p>
            <a:r>
              <a:rPr lang="en-US" sz="4400" b="1" dirty="0">
                <a:solidFill>
                  <a:schemeClr val="accent1">
                    <a:lumMod val="75000"/>
                  </a:schemeClr>
                </a:solidFill>
                <a:latin typeface="Times New Roman" pitchFamily="18" charset="0"/>
                <a:cs typeface="Times New Roman" pitchFamily="18" charset="0"/>
              </a:rPr>
              <a:t>                   </a:t>
            </a:r>
            <a:r>
              <a:rPr lang="en-US" sz="4400" dirty="0">
                <a:cs typeface="Times New Roman" pitchFamily="18" charset="0"/>
              </a:rPr>
              <a:t>Results and Discussions</a:t>
            </a:r>
            <a:endParaRPr lang="en-US" dirty="0"/>
          </a:p>
        </p:txBody>
      </p:sp>
      <p:pic>
        <p:nvPicPr>
          <p:cNvPr id="8" name="Content Placeholder 7" descr="A screenshot of a computer&#10;&#10;Description automatically generated with medium confidence">
            <a:extLst>
              <a:ext uri="{FF2B5EF4-FFF2-40B4-BE49-F238E27FC236}">
                <a16:creationId xmlns:a16="http://schemas.microsoft.com/office/drawing/2014/main" id="{9D8509D9-11EF-478E-8234-35C789A326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942" y="1058862"/>
            <a:ext cx="10820116" cy="5297487"/>
          </a:xfrm>
        </p:spPr>
      </p:pic>
      <p:sp>
        <p:nvSpPr>
          <p:cNvPr id="5" name="Date Placeholder 4">
            <a:extLst>
              <a:ext uri="{FF2B5EF4-FFF2-40B4-BE49-F238E27FC236}">
                <a16:creationId xmlns:a16="http://schemas.microsoft.com/office/drawing/2014/main" id="{5487F72E-C7C9-4FD8-B9C7-01F696325884}"/>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Tree>
    <p:extLst>
      <p:ext uri="{BB962C8B-B14F-4D97-AF65-F5344CB8AC3E}">
        <p14:creationId xmlns:p14="http://schemas.microsoft.com/office/powerpoint/2010/main" val="777404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Graphical user interface, application, website&#10;&#10;Description automatically generated">
            <a:extLst>
              <a:ext uri="{FF2B5EF4-FFF2-40B4-BE49-F238E27FC236}">
                <a16:creationId xmlns:a16="http://schemas.microsoft.com/office/drawing/2014/main" id="{13CD1E16-A85D-4561-9F3C-FE6B11CCF3F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3467" y="907204"/>
            <a:ext cx="10905066" cy="5043590"/>
          </a:xfrm>
          <a:prstGeom prst="rect">
            <a:avLst/>
          </a:prstGeom>
        </p:spPr>
      </p:pic>
      <p:sp>
        <p:nvSpPr>
          <p:cNvPr id="5" name="Date Placeholder 4">
            <a:extLst>
              <a:ext uri="{FF2B5EF4-FFF2-40B4-BE49-F238E27FC236}">
                <a16:creationId xmlns:a16="http://schemas.microsoft.com/office/drawing/2014/main" id="{688F486B-33A7-468E-9FD4-710E26F09A9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defRPr/>
            </a:pPr>
            <a:r>
              <a:rPr kumimoji="0" lang="en-US" b="1" i="0" u="none" strike="noStrike" cap="none" spc="0" normalizeH="0" baseline="0" noProof="0">
                <a:ln>
                  <a:noFill/>
                </a:ln>
                <a:solidFill>
                  <a:schemeClr val="tx1">
                    <a:tint val="75000"/>
                  </a:schemeClr>
                </a:solidFill>
                <a:effectLst/>
                <a:uLnTx/>
                <a:uFillTx/>
              </a:rPr>
              <a:t>VIII Semester, Department of ISE, RNSIT</a:t>
            </a:r>
          </a:p>
        </p:txBody>
      </p:sp>
    </p:spTree>
    <p:extLst>
      <p:ext uri="{BB962C8B-B14F-4D97-AF65-F5344CB8AC3E}">
        <p14:creationId xmlns:p14="http://schemas.microsoft.com/office/powerpoint/2010/main" val="1139006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55DDB-AE9E-4F83-9E06-C3118AEBD3BD}"/>
              </a:ext>
            </a:extLst>
          </p:cNvPr>
          <p:cNvSpPr>
            <a:spLocks noGrp="1"/>
          </p:cNvSpPr>
          <p:nvPr>
            <p:ph type="title"/>
          </p:nvPr>
        </p:nvSpPr>
        <p:spPr>
          <a:xfrm>
            <a:off x="838199" y="291090"/>
            <a:ext cx="10515599" cy="932688"/>
          </a:xfrm>
        </p:spPr>
        <p:txBody>
          <a:bodyPr vert="horz" lIns="91440" tIns="45720" rIns="91440" bIns="45720" rtlCol="0" anchor="b">
            <a:normAutofit/>
          </a:bodyPr>
          <a:lstStyle/>
          <a:p>
            <a:pPr eaLnBrk="1" hangingPunct="1"/>
            <a:endParaRPr lang="en-US" sz="5400" kern="1200">
              <a:solidFill>
                <a:schemeClr val="tx1"/>
              </a:solidFill>
              <a:latin typeface="+mj-lt"/>
              <a:ea typeface="+mj-ea"/>
              <a:cs typeface="+mj-cs"/>
            </a:endParaRPr>
          </a:p>
        </p:txBody>
      </p:sp>
      <p:pic>
        <p:nvPicPr>
          <p:cNvPr id="7" name="Content Placeholder 6" descr="Graphical user interface, application&#10;&#10;Description automatically generated with medium confidence">
            <a:extLst>
              <a:ext uri="{FF2B5EF4-FFF2-40B4-BE49-F238E27FC236}">
                <a16:creationId xmlns:a16="http://schemas.microsoft.com/office/drawing/2014/main" id="{AD2A707B-114E-47F9-9CED-E5687D344ED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66932" y="2057436"/>
            <a:ext cx="10515599" cy="1603628"/>
          </a:xfrm>
          <a:prstGeom prst="rect">
            <a:avLst/>
          </a:prstGeom>
        </p:spPr>
      </p:pic>
      <p:sp>
        <p:nvSpPr>
          <p:cNvPr id="5" name="Date Placeholder 4">
            <a:extLst>
              <a:ext uri="{FF2B5EF4-FFF2-40B4-BE49-F238E27FC236}">
                <a16:creationId xmlns:a16="http://schemas.microsoft.com/office/drawing/2014/main" id="{8D617F2C-5E61-4B1B-931E-495DBA81882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defRPr/>
            </a:pPr>
            <a:r>
              <a:rPr kumimoji="0" lang="en-US" b="1" i="0" u="none" strike="noStrike" cap="none" spc="0" normalizeH="0" baseline="0" noProof="0">
                <a:ln>
                  <a:noFill/>
                </a:ln>
                <a:solidFill>
                  <a:schemeClr val="tx1">
                    <a:tint val="75000"/>
                  </a:schemeClr>
                </a:solidFill>
                <a:effectLst/>
                <a:uLnTx/>
                <a:uFillTx/>
              </a:rPr>
              <a:t>VIII Semester, Department of ISE, RNSIT</a:t>
            </a:r>
          </a:p>
        </p:txBody>
      </p:sp>
    </p:spTree>
    <p:extLst>
      <p:ext uri="{BB962C8B-B14F-4D97-AF65-F5344CB8AC3E}">
        <p14:creationId xmlns:p14="http://schemas.microsoft.com/office/powerpoint/2010/main" val="4226409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Graphical user interface, table&#10;&#10;Description automatically generated">
            <a:extLst>
              <a:ext uri="{FF2B5EF4-FFF2-40B4-BE49-F238E27FC236}">
                <a16:creationId xmlns:a16="http://schemas.microsoft.com/office/drawing/2014/main" id="{7FB7A0A5-5F96-46F5-ABF3-FBF26893253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3467" y="961729"/>
            <a:ext cx="10905066" cy="4934541"/>
          </a:xfrm>
          <a:prstGeom prst="rect">
            <a:avLst/>
          </a:prstGeom>
        </p:spPr>
      </p:pic>
      <p:sp>
        <p:nvSpPr>
          <p:cNvPr id="5" name="Date Placeholder 4">
            <a:extLst>
              <a:ext uri="{FF2B5EF4-FFF2-40B4-BE49-F238E27FC236}">
                <a16:creationId xmlns:a16="http://schemas.microsoft.com/office/drawing/2014/main" id="{382DA06A-0D7D-4398-A787-436984492705}"/>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defRPr/>
            </a:pPr>
            <a:r>
              <a:rPr kumimoji="0" lang="en-US" b="1" i="0" u="none" strike="noStrike" cap="none" spc="0" normalizeH="0" baseline="0" noProof="0">
                <a:ln>
                  <a:noFill/>
                </a:ln>
                <a:solidFill>
                  <a:schemeClr val="tx1">
                    <a:tint val="75000"/>
                  </a:schemeClr>
                </a:solidFill>
                <a:effectLst/>
                <a:uLnTx/>
                <a:uFillTx/>
              </a:rPr>
              <a:t>VIII Semester, Department of ISE, RNSIT</a:t>
            </a:r>
          </a:p>
        </p:txBody>
      </p:sp>
    </p:spTree>
    <p:extLst>
      <p:ext uri="{BB962C8B-B14F-4D97-AF65-F5344CB8AC3E}">
        <p14:creationId xmlns:p14="http://schemas.microsoft.com/office/powerpoint/2010/main" val="217114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a:xfrm>
            <a:off x="685800" y="153988"/>
            <a:ext cx="10515600" cy="693737"/>
          </a:xfrm>
          <a:ln/>
        </p:spPr>
        <p:txBody>
          <a:bodyPr vert="horz" wrap="square" lIns="91440" tIns="45720" rIns="91440" bIns="45720" anchor="t" anchorCtr="0"/>
          <a:lstStyle/>
          <a:p>
            <a:r>
              <a:rPr lang="en-US" altLang="en-US" dirty="0"/>
              <a:t>                   SYSTEM REQUIREMENTS</a:t>
            </a:r>
            <a:endParaRPr lang="en-IN" altLang="en-US" dirty="0"/>
          </a:p>
        </p:txBody>
      </p:sp>
      <p:sp>
        <p:nvSpPr>
          <p:cNvPr id="7170" name="Content Placeholder 2"/>
          <p:cNvSpPr>
            <a:spLocks noGrp="1"/>
          </p:cNvSpPr>
          <p:nvPr>
            <p:ph idx="1"/>
          </p:nvPr>
        </p:nvSpPr>
        <p:spPr>
          <a:xfrm>
            <a:off x="804863" y="808038"/>
            <a:ext cx="10515600" cy="5033962"/>
          </a:xfrm>
          <a:ln/>
        </p:spPr>
        <p:txBody>
          <a:bodyPr vert="horz" wrap="square" lIns="91440" tIns="45720" rIns="91440" bIns="45720" anchor="t" anchorCtr="0"/>
          <a:lstStyle/>
          <a:p>
            <a:pPr algn="just">
              <a:lnSpc>
                <a:spcPct val="150000"/>
              </a:lnSpc>
              <a:spcBef>
                <a:spcPct val="0"/>
              </a:spcBef>
              <a:buFont typeface="Wingdings" panose="05000000000000000000" pitchFamily="2" charset="2"/>
              <a:buChar char="v"/>
            </a:pPr>
            <a:r>
              <a:rPr lang="en-US" altLang="en-US" sz="1800" b="1" dirty="0">
                <a:solidFill>
                  <a:srgbClr val="000000"/>
                </a:solidFill>
                <a:latin typeface="Times New Roman" panose="02020603050405020304" pitchFamily="18" charset="0"/>
              </a:rPr>
              <a:t>FUNCTIONAL REQUIREMENT</a:t>
            </a:r>
            <a:endParaRPr lang="en-US" altLang="en-US" sz="1800" dirty="0">
              <a:latin typeface="Times New Roman" panose="02020603050405020304" pitchFamily="18" charset="0"/>
            </a:endParaRPr>
          </a:p>
          <a:p>
            <a:pPr>
              <a:lnSpc>
                <a:spcPct val="100000"/>
              </a:lnSpc>
              <a:spcBef>
                <a:spcPts val="150"/>
              </a:spcBef>
            </a:pPr>
            <a:r>
              <a:rPr lang="en-US" altLang="en-US" sz="1800" dirty="0">
                <a:solidFill>
                  <a:srgbClr val="000000"/>
                </a:solidFill>
                <a:latin typeface="Times New Roman" panose="02020603050405020304" pitchFamily="18" charset="0"/>
              </a:rPr>
              <a:t>User has to login by using username and password</a:t>
            </a:r>
          </a:p>
          <a:p>
            <a:pPr>
              <a:lnSpc>
                <a:spcPct val="100000"/>
              </a:lnSpc>
              <a:spcBef>
                <a:spcPts val="150"/>
              </a:spcBef>
            </a:pPr>
            <a:r>
              <a:rPr lang="en-US" altLang="en-US" sz="1800" dirty="0">
                <a:solidFill>
                  <a:srgbClr val="202124"/>
                </a:solidFill>
                <a:latin typeface="Times New Roman" panose="02020603050405020304" pitchFamily="18" charset="0"/>
              </a:rPr>
              <a:t> a quality check module to determine whether the acquired biometric sample is of sufficient quality for further processing, </a:t>
            </a:r>
          </a:p>
          <a:p>
            <a:pPr>
              <a:lnSpc>
                <a:spcPct val="100000"/>
              </a:lnSpc>
              <a:spcBef>
                <a:spcPts val="150"/>
              </a:spcBef>
            </a:pPr>
            <a:r>
              <a:rPr lang="en-US" altLang="en-US" sz="1800" dirty="0">
                <a:solidFill>
                  <a:srgbClr val="202124"/>
                </a:solidFill>
                <a:latin typeface="Times New Roman" panose="02020603050405020304" pitchFamily="18" charset="0"/>
              </a:rPr>
              <a:t>an enhancement module to improve the biometric signal quality</a:t>
            </a:r>
            <a:br>
              <a:rPr lang="en-US" altLang="en-US" sz="1800" dirty="0">
                <a:solidFill>
                  <a:srgbClr val="000000"/>
                </a:solidFill>
                <a:latin typeface="Times New Roman" panose="02020603050405020304" pitchFamily="18" charset="0"/>
              </a:rPr>
            </a:br>
            <a:endParaRPr lang="en-US" altLang="en-US" sz="1800" dirty="0">
              <a:solidFill>
                <a:srgbClr val="000000"/>
              </a:solidFill>
              <a:latin typeface="Times New Roman" panose="02020603050405020304" pitchFamily="18" charset="0"/>
            </a:endParaRPr>
          </a:p>
          <a:p>
            <a:pPr algn="just">
              <a:lnSpc>
                <a:spcPct val="150000"/>
              </a:lnSpc>
              <a:spcBef>
                <a:spcPct val="0"/>
              </a:spcBef>
              <a:buFont typeface="Wingdings" panose="05000000000000000000" pitchFamily="2" charset="2"/>
              <a:buChar char="v"/>
            </a:pPr>
            <a:r>
              <a:rPr lang="en-US" altLang="en-US" sz="1800" b="1" dirty="0">
                <a:solidFill>
                  <a:srgbClr val="000000"/>
                </a:solidFill>
                <a:latin typeface="Times New Roman" panose="02020603050405020304" pitchFamily="18" charset="0"/>
              </a:rPr>
              <a:t>NON-FUNCTIONAL REQUIREMENT</a:t>
            </a:r>
            <a:endParaRPr lang="en-US" altLang="en-US" sz="1800" dirty="0">
              <a:latin typeface="Times New Roman" panose="02020603050405020304" pitchFamily="18" charset="0"/>
            </a:endParaRPr>
          </a:p>
          <a:p>
            <a:pPr algn="just">
              <a:lnSpc>
                <a:spcPct val="100000"/>
              </a:lnSpc>
              <a:spcBef>
                <a:spcPct val="0"/>
              </a:spcBef>
            </a:pPr>
            <a:r>
              <a:rPr lang="en-US" altLang="en-US" sz="1800" b="1" dirty="0">
                <a:solidFill>
                  <a:srgbClr val="000000"/>
                </a:solidFill>
                <a:latin typeface="Times New Roman" panose="02020603050405020304" pitchFamily="18" charset="0"/>
              </a:rPr>
              <a:t>Usability</a:t>
            </a:r>
          </a:p>
          <a:p>
            <a:pPr algn="just">
              <a:lnSpc>
                <a:spcPct val="100000"/>
              </a:lnSpc>
              <a:spcBef>
                <a:spcPct val="0"/>
              </a:spcBef>
              <a:buNone/>
            </a:pPr>
            <a:r>
              <a:rPr lang="en-US" altLang="en-US" sz="1800" dirty="0">
                <a:solidFill>
                  <a:srgbClr val="000000"/>
                </a:solidFill>
                <a:latin typeface="Times New Roman" panose="02020603050405020304" pitchFamily="18" charset="0"/>
              </a:rPr>
              <a:t>Simple is the key here. The system must be simple that people like to use it, but not so complex that people avoid using it. .</a:t>
            </a:r>
          </a:p>
          <a:p>
            <a:pPr algn="just">
              <a:lnSpc>
                <a:spcPct val="100000"/>
              </a:lnSpc>
              <a:spcBef>
                <a:spcPct val="0"/>
              </a:spcBef>
            </a:pPr>
            <a:r>
              <a:rPr lang="en-US" altLang="en-US" sz="1800" b="1" dirty="0">
                <a:solidFill>
                  <a:srgbClr val="000000"/>
                </a:solidFill>
                <a:latin typeface="Times New Roman" panose="02020603050405020304" pitchFamily="18" charset="0"/>
              </a:rPr>
              <a:t>Reliability</a:t>
            </a:r>
            <a:endParaRPr lang="en-US" altLang="en-US" sz="1800" dirty="0">
              <a:latin typeface="Times New Roman" panose="02020603050405020304" pitchFamily="18" charset="0"/>
            </a:endParaRPr>
          </a:p>
          <a:p>
            <a:pPr>
              <a:lnSpc>
                <a:spcPct val="100000"/>
              </a:lnSpc>
              <a:buNone/>
            </a:pPr>
            <a:r>
              <a:rPr lang="en-US" altLang="en-US" sz="1800" dirty="0">
                <a:solidFill>
                  <a:srgbClr val="000000"/>
                </a:solidFill>
                <a:latin typeface="Times New Roman" panose="02020603050405020304" pitchFamily="18" charset="0"/>
              </a:rPr>
              <a:t>The system should be trustworthy and reliable in providing the functionalities</a:t>
            </a:r>
          </a:p>
          <a:p>
            <a:pPr>
              <a:lnSpc>
                <a:spcPct val="100000"/>
              </a:lnSpc>
            </a:pPr>
            <a:r>
              <a:rPr lang="en-US" altLang="en-US" sz="1800" b="1" dirty="0">
                <a:solidFill>
                  <a:srgbClr val="000000"/>
                </a:solidFill>
                <a:latin typeface="Times New Roman" panose="02020603050405020304" pitchFamily="18" charset="0"/>
              </a:rPr>
              <a:t>Performance</a:t>
            </a:r>
            <a:endParaRPr lang="en-US" altLang="en-US" sz="1800" dirty="0">
              <a:latin typeface="Times New Roman" panose="02020603050405020304" pitchFamily="18" charset="0"/>
            </a:endParaRPr>
          </a:p>
          <a:p>
            <a:pPr>
              <a:lnSpc>
                <a:spcPct val="100000"/>
              </a:lnSpc>
              <a:buNone/>
            </a:pPr>
            <a:r>
              <a:rPr lang="en-US" altLang="en-US" sz="1800" dirty="0">
                <a:solidFill>
                  <a:srgbClr val="000000"/>
                </a:solidFill>
                <a:latin typeface="Times New Roman" panose="02020603050405020304" pitchFamily="18" charset="0"/>
              </a:rPr>
              <a:t>The system should not succumb when many users would be using it simultaneously. </a:t>
            </a:r>
          </a:p>
          <a:p>
            <a:pPr algn="just">
              <a:lnSpc>
                <a:spcPct val="100000"/>
              </a:lnSpc>
            </a:pPr>
            <a:r>
              <a:rPr lang="en-US" altLang="en-US" sz="1800" b="1" dirty="0">
                <a:solidFill>
                  <a:srgbClr val="000000"/>
                </a:solidFill>
                <a:latin typeface="Times New Roman" panose="02020603050405020304" pitchFamily="18" charset="0"/>
              </a:rPr>
              <a:t>Scalability</a:t>
            </a:r>
            <a:endParaRPr lang="en-US" altLang="en-US" sz="1800" dirty="0">
              <a:latin typeface="Times New Roman" panose="02020603050405020304" pitchFamily="18" charset="0"/>
            </a:endParaRPr>
          </a:p>
          <a:p>
            <a:pPr>
              <a:lnSpc>
                <a:spcPct val="100000"/>
              </a:lnSpc>
              <a:buNone/>
            </a:pPr>
            <a:r>
              <a:rPr lang="en-US" altLang="en-US" sz="1800" dirty="0">
                <a:solidFill>
                  <a:srgbClr val="000000"/>
                </a:solidFill>
                <a:latin typeface="Times New Roman" panose="02020603050405020304" pitchFamily="18" charset="0"/>
              </a:rPr>
              <a:t>The system should be scalable enough to add new functionalities at a later stage. </a:t>
            </a:r>
            <a:endParaRPr lang="en-US" altLang="en-US" sz="1800" dirty="0">
              <a:latin typeface="Times New Roman" panose="02020603050405020304" pitchFamily="18" charset="0"/>
            </a:endParaRPr>
          </a:p>
          <a:p>
            <a:endParaRPr lang="en-IN" altLang="en-US"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7173" name="Slide Number Placeholder 5"/>
          <p:cNvSpPr>
            <a:spLocks noGrp="1"/>
          </p:cNvSpPr>
          <p:nvPr>
            <p:ph type="sldNum" sz="quarter" idx="12"/>
          </p:nvPr>
        </p:nvSpPr>
        <p:spPr>
          <a:noFill/>
          <a:ln>
            <a:noFill/>
          </a:ln>
        </p:spPr>
        <p:txBody>
          <a:bodyPr wrap="square" lIns="91440" tIns="45720" rIns="91440" bIns="45720" anchor="ctr" anchorCtr="0"/>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b="1" dirty="0">
                <a:solidFill>
                  <a:srgbClr val="2B5FF3"/>
                </a:solidFill>
                <a:latin typeface="Calibri" panose="020F0502020204030204" pitchFamily="34" charset="0"/>
              </a:rPr>
              <a:t>4</a:t>
            </a:fld>
            <a:endParaRPr lang="en-US" altLang="en-US" sz="1200" b="1" dirty="0">
              <a:solidFill>
                <a:srgbClr val="2B5FF3"/>
              </a:solidFill>
              <a:latin typeface="Calibri" panose="020F0502020204030204" pitchFamily="34" charset="0"/>
              <a:ea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Graphical user interface&#10;&#10;Description automatically generated">
            <a:extLst>
              <a:ext uri="{FF2B5EF4-FFF2-40B4-BE49-F238E27FC236}">
                <a16:creationId xmlns:a16="http://schemas.microsoft.com/office/drawing/2014/main" id="{A029A586-02F4-4D20-9069-1ADF66B83BE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3467" y="961729"/>
            <a:ext cx="10905066" cy="4934541"/>
          </a:xfrm>
          <a:prstGeom prst="rect">
            <a:avLst/>
          </a:prstGeom>
        </p:spPr>
      </p:pic>
      <p:sp>
        <p:nvSpPr>
          <p:cNvPr id="5" name="Date Placeholder 4">
            <a:extLst>
              <a:ext uri="{FF2B5EF4-FFF2-40B4-BE49-F238E27FC236}">
                <a16:creationId xmlns:a16="http://schemas.microsoft.com/office/drawing/2014/main" id="{9F0CC391-64C6-44C7-ADC3-76555ED7FCA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defRPr/>
            </a:pPr>
            <a:r>
              <a:rPr kumimoji="0" lang="en-US" b="1" i="0" u="none" strike="noStrike" cap="none" spc="0" normalizeH="0" baseline="0" noProof="0">
                <a:ln>
                  <a:noFill/>
                </a:ln>
                <a:solidFill>
                  <a:schemeClr val="tx1">
                    <a:tint val="75000"/>
                  </a:schemeClr>
                </a:solidFill>
                <a:effectLst/>
                <a:uLnTx/>
                <a:uFillTx/>
              </a:rPr>
              <a:t>VIII Semester, Department of ISE, RNSIT</a:t>
            </a:r>
          </a:p>
        </p:txBody>
      </p:sp>
    </p:spTree>
    <p:extLst>
      <p:ext uri="{BB962C8B-B14F-4D97-AF65-F5344CB8AC3E}">
        <p14:creationId xmlns:p14="http://schemas.microsoft.com/office/powerpoint/2010/main" val="3448513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BD5A-B46A-4FF6-8003-4619B95843E9}"/>
              </a:ext>
            </a:extLst>
          </p:cNvPr>
          <p:cNvSpPr>
            <a:spLocks noGrp="1"/>
          </p:cNvSpPr>
          <p:nvPr>
            <p:ph type="title"/>
          </p:nvPr>
        </p:nvSpPr>
        <p:spPr/>
        <p:txBody>
          <a:bodyPr/>
          <a:lstStyle/>
          <a:p>
            <a:endParaRPr lang="en-US"/>
          </a:p>
        </p:txBody>
      </p:sp>
      <p:pic>
        <p:nvPicPr>
          <p:cNvPr id="7" name="Content Placeholder 6" descr="Graphical user interface, application&#10;&#10;Description automatically generated">
            <a:extLst>
              <a:ext uri="{FF2B5EF4-FFF2-40B4-BE49-F238E27FC236}">
                <a16:creationId xmlns:a16="http://schemas.microsoft.com/office/drawing/2014/main" id="{676DDE9F-ABE1-4962-B568-B5DCBBDF1E7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04898" y="1371654"/>
            <a:ext cx="7467404" cy="4114692"/>
          </a:xfrm>
        </p:spPr>
      </p:pic>
      <p:pic>
        <p:nvPicPr>
          <p:cNvPr id="9" name="Content Placeholder 8" descr="Graphical user interface, application&#10;&#10;Description automatically generated">
            <a:extLst>
              <a:ext uri="{FF2B5EF4-FFF2-40B4-BE49-F238E27FC236}">
                <a16:creationId xmlns:a16="http://schemas.microsoft.com/office/drawing/2014/main" id="{F82BC46A-7DD2-4EA8-A0A9-A1831CB8E25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610534" y="2743218"/>
            <a:ext cx="2838596" cy="863644"/>
          </a:xfrm>
        </p:spPr>
      </p:pic>
      <p:sp>
        <p:nvSpPr>
          <p:cNvPr id="5" name="Date Placeholder 4">
            <a:extLst>
              <a:ext uri="{FF2B5EF4-FFF2-40B4-BE49-F238E27FC236}">
                <a16:creationId xmlns:a16="http://schemas.microsoft.com/office/drawing/2014/main" id="{E0A5A298-8FD3-4EAA-8173-E8254B783961}"/>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Tree>
    <p:extLst>
      <p:ext uri="{BB962C8B-B14F-4D97-AF65-F5344CB8AC3E}">
        <p14:creationId xmlns:p14="http://schemas.microsoft.com/office/powerpoint/2010/main" val="2862635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Graphical user interface, website&#10;&#10;Description automatically generated">
            <a:extLst>
              <a:ext uri="{FF2B5EF4-FFF2-40B4-BE49-F238E27FC236}">
                <a16:creationId xmlns:a16="http://schemas.microsoft.com/office/drawing/2014/main" id="{D0CC6D23-2AD1-4397-BFC7-7F4B65CB658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3467" y="920835"/>
            <a:ext cx="10905066" cy="5016329"/>
          </a:xfrm>
          <a:prstGeom prst="rect">
            <a:avLst/>
          </a:prstGeom>
        </p:spPr>
      </p:pic>
      <p:sp>
        <p:nvSpPr>
          <p:cNvPr id="5" name="Date Placeholder 4">
            <a:extLst>
              <a:ext uri="{FF2B5EF4-FFF2-40B4-BE49-F238E27FC236}">
                <a16:creationId xmlns:a16="http://schemas.microsoft.com/office/drawing/2014/main" id="{E073F69C-A1F5-4DD3-A305-7CF944A2691D}"/>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defRPr/>
            </a:pPr>
            <a:r>
              <a:rPr kumimoji="0" lang="en-US" b="1" i="0" u="none" strike="noStrike" cap="none" spc="0" normalizeH="0" baseline="0" noProof="0">
                <a:ln>
                  <a:noFill/>
                </a:ln>
                <a:solidFill>
                  <a:schemeClr val="tx1">
                    <a:tint val="75000"/>
                  </a:schemeClr>
                </a:solidFill>
                <a:effectLst/>
                <a:uLnTx/>
                <a:uFillTx/>
              </a:rPr>
              <a:t>VIII Semester, Department of ISE, RNSIT</a:t>
            </a:r>
          </a:p>
        </p:txBody>
      </p:sp>
    </p:spTree>
    <p:extLst>
      <p:ext uri="{BB962C8B-B14F-4D97-AF65-F5344CB8AC3E}">
        <p14:creationId xmlns:p14="http://schemas.microsoft.com/office/powerpoint/2010/main" val="2341013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Graphical user interface&#10;&#10;Description automatically generated">
            <a:extLst>
              <a:ext uri="{FF2B5EF4-FFF2-40B4-BE49-F238E27FC236}">
                <a16:creationId xmlns:a16="http://schemas.microsoft.com/office/drawing/2014/main" id="{9621B337-9DB7-4103-A960-106A07A2022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3467" y="920835"/>
            <a:ext cx="10905066" cy="5016329"/>
          </a:xfrm>
          <a:prstGeom prst="rect">
            <a:avLst/>
          </a:prstGeom>
        </p:spPr>
      </p:pic>
      <p:sp>
        <p:nvSpPr>
          <p:cNvPr id="5" name="Date Placeholder 4">
            <a:extLst>
              <a:ext uri="{FF2B5EF4-FFF2-40B4-BE49-F238E27FC236}">
                <a16:creationId xmlns:a16="http://schemas.microsoft.com/office/drawing/2014/main" id="{24F34685-EF9F-47B4-A8CF-904568AD2AA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defRPr/>
            </a:pPr>
            <a:r>
              <a:rPr kumimoji="0" lang="en-US" b="1" i="0" u="none" strike="noStrike" cap="none" spc="0" normalizeH="0" baseline="0" noProof="0">
                <a:ln>
                  <a:noFill/>
                </a:ln>
                <a:solidFill>
                  <a:schemeClr val="tx1">
                    <a:tint val="75000"/>
                  </a:schemeClr>
                </a:solidFill>
                <a:effectLst/>
                <a:uLnTx/>
                <a:uFillTx/>
              </a:rPr>
              <a:t>VIII Semester, Department of ISE, RNSIT</a:t>
            </a:r>
          </a:p>
        </p:txBody>
      </p:sp>
    </p:spTree>
    <p:extLst>
      <p:ext uri="{BB962C8B-B14F-4D97-AF65-F5344CB8AC3E}">
        <p14:creationId xmlns:p14="http://schemas.microsoft.com/office/powerpoint/2010/main" val="2858017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Graphical user interface, text, application&#10;&#10;Description automatically generated">
            <a:extLst>
              <a:ext uri="{FF2B5EF4-FFF2-40B4-BE49-F238E27FC236}">
                <a16:creationId xmlns:a16="http://schemas.microsoft.com/office/drawing/2014/main" id="{32143F0E-EF87-46EF-837A-E743906C92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3467" y="2283969"/>
            <a:ext cx="10905066" cy="2290061"/>
          </a:xfrm>
          <a:prstGeom prst="rect">
            <a:avLst/>
          </a:prstGeom>
        </p:spPr>
      </p:pic>
      <p:sp>
        <p:nvSpPr>
          <p:cNvPr id="5" name="Date Placeholder 4">
            <a:extLst>
              <a:ext uri="{FF2B5EF4-FFF2-40B4-BE49-F238E27FC236}">
                <a16:creationId xmlns:a16="http://schemas.microsoft.com/office/drawing/2014/main" id="{294E8B59-FCE7-4CB5-9852-B557071D41A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defRPr/>
            </a:pPr>
            <a:r>
              <a:rPr kumimoji="0" lang="en-US" b="1" i="0" u="none" strike="noStrike" cap="none" spc="0" normalizeH="0" baseline="0" noProof="0">
                <a:ln>
                  <a:noFill/>
                </a:ln>
                <a:solidFill>
                  <a:schemeClr val="tx1">
                    <a:tint val="75000"/>
                  </a:schemeClr>
                </a:solidFill>
                <a:effectLst/>
                <a:uLnTx/>
                <a:uFillTx/>
              </a:rPr>
              <a:t>VIII Semester, Department of ISE, RNSIT</a:t>
            </a:r>
          </a:p>
        </p:txBody>
      </p:sp>
    </p:spTree>
    <p:extLst>
      <p:ext uri="{BB962C8B-B14F-4D97-AF65-F5344CB8AC3E}">
        <p14:creationId xmlns:p14="http://schemas.microsoft.com/office/powerpoint/2010/main" val="10034722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38F3E-D074-45D6-9859-05EB82055BF6}"/>
              </a:ext>
            </a:extLst>
          </p:cNvPr>
          <p:cNvSpPr>
            <a:spLocks noGrp="1"/>
          </p:cNvSpPr>
          <p:nvPr>
            <p:ph type="title"/>
          </p:nvPr>
        </p:nvSpPr>
        <p:spPr/>
        <p:txBody>
          <a:bodyPr/>
          <a:lstStyle/>
          <a:p>
            <a:endParaRPr lang="en-US"/>
          </a:p>
        </p:txBody>
      </p:sp>
      <p:pic>
        <p:nvPicPr>
          <p:cNvPr id="7" name="Content Placeholder 6" descr="Graphical user interface, application, email&#10;&#10;Description automatically generated">
            <a:extLst>
              <a:ext uri="{FF2B5EF4-FFF2-40B4-BE49-F238E27FC236}">
                <a16:creationId xmlns:a16="http://schemas.microsoft.com/office/drawing/2014/main" id="{EED6A2D6-D639-4197-A3B3-8D3788C16FAB}"/>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38200" y="2825621"/>
            <a:ext cx="5181600" cy="2351346"/>
          </a:xfrm>
        </p:spPr>
      </p:pic>
      <p:pic>
        <p:nvPicPr>
          <p:cNvPr id="9" name="Content Placeholder 8" descr="Table&#10;&#10;Description automatically generated">
            <a:extLst>
              <a:ext uri="{FF2B5EF4-FFF2-40B4-BE49-F238E27FC236}">
                <a16:creationId xmlns:a16="http://schemas.microsoft.com/office/drawing/2014/main" id="{DAFC2937-2F2A-40BB-B820-3C9DAA2BC06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72200" y="2819560"/>
            <a:ext cx="5181600" cy="2363468"/>
          </a:xfrm>
        </p:spPr>
      </p:pic>
      <p:sp>
        <p:nvSpPr>
          <p:cNvPr id="5" name="Date Placeholder 4">
            <a:extLst>
              <a:ext uri="{FF2B5EF4-FFF2-40B4-BE49-F238E27FC236}">
                <a16:creationId xmlns:a16="http://schemas.microsoft.com/office/drawing/2014/main" id="{F824CDA0-2CE4-47C5-B358-E02B4BFEA0EF}"/>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Tree>
    <p:extLst>
      <p:ext uri="{BB962C8B-B14F-4D97-AF65-F5344CB8AC3E}">
        <p14:creationId xmlns:p14="http://schemas.microsoft.com/office/powerpoint/2010/main" val="2296216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B9C12-B813-4977-BB51-CCA2D3C3AA46}"/>
              </a:ext>
            </a:extLst>
          </p:cNvPr>
          <p:cNvSpPr>
            <a:spLocks noGrp="1"/>
          </p:cNvSpPr>
          <p:nvPr>
            <p:ph type="title"/>
          </p:nvPr>
        </p:nvSpPr>
        <p:spPr/>
        <p:txBody>
          <a:bodyPr/>
          <a:lstStyle/>
          <a:p>
            <a:endParaRPr lang="en-US"/>
          </a:p>
        </p:txBody>
      </p:sp>
      <p:pic>
        <p:nvPicPr>
          <p:cNvPr id="7" name="Content Placeholder 6" descr="Graphical user interface, text, application&#10;&#10;Description automatically generated">
            <a:extLst>
              <a:ext uri="{FF2B5EF4-FFF2-40B4-BE49-F238E27FC236}">
                <a16:creationId xmlns:a16="http://schemas.microsoft.com/office/drawing/2014/main" id="{FAC1997C-95E9-44F3-A6B5-2A5D1AFF8AC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9328" y="2209832"/>
            <a:ext cx="4648077" cy="2201058"/>
          </a:xfrm>
        </p:spPr>
      </p:pic>
      <p:pic>
        <p:nvPicPr>
          <p:cNvPr id="9" name="Content Placeholder 8" descr="Graphical user interface, application&#10;&#10;Description automatically generated">
            <a:extLst>
              <a:ext uri="{FF2B5EF4-FFF2-40B4-BE49-F238E27FC236}">
                <a16:creationId xmlns:a16="http://schemas.microsoft.com/office/drawing/2014/main" id="{598DCE1B-6DD0-4507-88F0-70086C7D87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286030"/>
            <a:ext cx="5181600" cy="2673289"/>
          </a:xfrm>
        </p:spPr>
      </p:pic>
      <p:sp>
        <p:nvSpPr>
          <p:cNvPr id="5" name="Date Placeholder 4">
            <a:extLst>
              <a:ext uri="{FF2B5EF4-FFF2-40B4-BE49-F238E27FC236}">
                <a16:creationId xmlns:a16="http://schemas.microsoft.com/office/drawing/2014/main" id="{B974763E-361D-4278-AF67-94EF67CE16A2}"/>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Tree>
    <p:extLst>
      <p:ext uri="{BB962C8B-B14F-4D97-AF65-F5344CB8AC3E}">
        <p14:creationId xmlns:p14="http://schemas.microsoft.com/office/powerpoint/2010/main" val="4160790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Graphical user interface, text, application&#10;&#10;Description automatically generated">
            <a:extLst>
              <a:ext uri="{FF2B5EF4-FFF2-40B4-BE49-F238E27FC236}">
                <a16:creationId xmlns:a16="http://schemas.microsoft.com/office/drawing/2014/main" id="{2AD4CD0D-0ACC-408B-91C6-45588E5000C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3467" y="1997710"/>
            <a:ext cx="10905066" cy="2862578"/>
          </a:xfrm>
          <a:prstGeom prst="rect">
            <a:avLst/>
          </a:prstGeom>
        </p:spPr>
      </p:pic>
      <p:sp>
        <p:nvSpPr>
          <p:cNvPr id="5" name="Date Placeholder 4">
            <a:extLst>
              <a:ext uri="{FF2B5EF4-FFF2-40B4-BE49-F238E27FC236}">
                <a16:creationId xmlns:a16="http://schemas.microsoft.com/office/drawing/2014/main" id="{6F359516-7DD9-4C93-BFBD-87DC7916D79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defRPr/>
            </a:pPr>
            <a:r>
              <a:rPr kumimoji="0" lang="en-US" b="1" i="0" u="none" strike="noStrike" cap="none" spc="0" normalizeH="0" baseline="0" noProof="0">
                <a:ln>
                  <a:noFill/>
                </a:ln>
                <a:solidFill>
                  <a:schemeClr val="tx1">
                    <a:tint val="75000"/>
                  </a:schemeClr>
                </a:solidFill>
                <a:effectLst/>
                <a:uLnTx/>
                <a:uFillTx/>
              </a:rPr>
              <a:t>VIII Semester, Department of ISE, RNSIT</a:t>
            </a:r>
          </a:p>
        </p:txBody>
      </p:sp>
    </p:spTree>
    <p:extLst>
      <p:ext uri="{BB962C8B-B14F-4D97-AF65-F5344CB8AC3E}">
        <p14:creationId xmlns:p14="http://schemas.microsoft.com/office/powerpoint/2010/main" val="31473804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3E0B-8896-4D2E-8E55-04EC6982DB1C}"/>
              </a:ext>
            </a:extLst>
          </p:cNvPr>
          <p:cNvSpPr>
            <a:spLocks noGrp="1"/>
          </p:cNvSpPr>
          <p:nvPr>
            <p:ph type="title"/>
          </p:nvPr>
        </p:nvSpPr>
        <p:spPr/>
        <p:txBody>
          <a:bodyPr/>
          <a:lstStyle/>
          <a:p>
            <a:endParaRPr lang="en-US"/>
          </a:p>
        </p:txBody>
      </p:sp>
      <p:pic>
        <p:nvPicPr>
          <p:cNvPr id="7" name="Content Placeholder 6" descr="A screenshot of a computer&#10;&#10;Description automatically generated">
            <a:extLst>
              <a:ext uri="{FF2B5EF4-FFF2-40B4-BE49-F238E27FC236}">
                <a16:creationId xmlns:a16="http://schemas.microsoft.com/office/drawing/2014/main" id="{7E7C782C-4B22-45B0-B364-DBE9CA271424}"/>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8255" t="52429" b="6342"/>
          <a:stretch/>
        </p:blipFill>
        <p:spPr>
          <a:xfrm>
            <a:off x="838200" y="1295456"/>
            <a:ext cx="10667858" cy="4038493"/>
          </a:xfrm>
        </p:spPr>
      </p:pic>
      <p:sp>
        <p:nvSpPr>
          <p:cNvPr id="4" name="Content Placeholder 3">
            <a:extLst>
              <a:ext uri="{FF2B5EF4-FFF2-40B4-BE49-F238E27FC236}">
                <a16:creationId xmlns:a16="http://schemas.microsoft.com/office/drawing/2014/main" id="{68EFEF1A-0D71-4E21-9129-D16605B953D2}"/>
              </a:ext>
            </a:extLst>
          </p:cNvPr>
          <p:cNvSpPr>
            <a:spLocks noGrp="1"/>
          </p:cNvSpPr>
          <p:nvPr>
            <p:ph sz="half" idx="2"/>
          </p:nvPr>
        </p:nvSpPr>
        <p:spPr/>
        <p:txBody>
          <a:bodyPr/>
          <a:lstStyle/>
          <a:p>
            <a:endParaRPr lang="en-US"/>
          </a:p>
        </p:txBody>
      </p:sp>
      <p:sp>
        <p:nvSpPr>
          <p:cNvPr id="5" name="Date Placeholder 4">
            <a:extLst>
              <a:ext uri="{FF2B5EF4-FFF2-40B4-BE49-F238E27FC236}">
                <a16:creationId xmlns:a16="http://schemas.microsoft.com/office/drawing/2014/main" id="{2FA7DB6D-49F1-4335-95FF-83810A01A926}"/>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Tree>
    <p:extLst>
      <p:ext uri="{BB962C8B-B14F-4D97-AF65-F5344CB8AC3E}">
        <p14:creationId xmlns:p14="http://schemas.microsoft.com/office/powerpoint/2010/main" val="1414106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FE76-3859-4857-8768-EC45364906C9}"/>
              </a:ext>
            </a:extLst>
          </p:cNvPr>
          <p:cNvSpPr>
            <a:spLocks noGrp="1"/>
          </p:cNvSpPr>
          <p:nvPr>
            <p:ph type="title"/>
          </p:nvPr>
        </p:nvSpPr>
        <p:spPr/>
        <p:txBody>
          <a:bodyPr/>
          <a:lstStyle/>
          <a:p>
            <a:r>
              <a:rPr lang="en-US" dirty="0"/>
              <a:t>                     Paper Published Details</a:t>
            </a:r>
          </a:p>
        </p:txBody>
      </p:sp>
      <p:sp>
        <p:nvSpPr>
          <p:cNvPr id="3" name="Content Placeholder 2">
            <a:extLst>
              <a:ext uri="{FF2B5EF4-FFF2-40B4-BE49-F238E27FC236}">
                <a16:creationId xmlns:a16="http://schemas.microsoft.com/office/drawing/2014/main" id="{454BA855-E83A-4B85-8543-00C394AA5A54}"/>
              </a:ext>
            </a:extLst>
          </p:cNvPr>
          <p:cNvSpPr>
            <a:spLocks noGrp="1"/>
          </p:cNvSpPr>
          <p:nvPr>
            <p:ph idx="1"/>
          </p:nvPr>
        </p:nvSpPr>
        <p:spPr/>
        <p:txBody>
          <a:bodyPr/>
          <a:lstStyle/>
          <a:p>
            <a:pPr>
              <a:lnSpc>
                <a:spcPct val="100000"/>
              </a:lnSpc>
            </a:pPr>
            <a:r>
              <a:rPr lang="en-US" dirty="0">
                <a:latin typeface="Times New Roman" panose="02020603050405020304" pitchFamily="18" charset="0"/>
                <a:cs typeface="Times New Roman" panose="02020603050405020304" pitchFamily="18" charset="0"/>
              </a:rPr>
              <a:t>Survey Paper: </a:t>
            </a: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https://drive.google.com/file/d/1OZJoCJTWZ6-sK3iLVTe_wpT-RdikvfPF/view?usp=drivesdk</a:t>
            </a:r>
            <a:endParaRPr lang="en-US"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7D9297CF-ADB8-46AB-870F-2EA87FDA3333}"/>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4" name="Content Placeholder 3">
            <a:extLst>
              <a:ext uri="{FF2B5EF4-FFF2-40B4-BE49-F238E27FC236}">
                <a16:creationId xmlns:a16="http://schemas.microsoft.com/office/drawing/2014/main" id="{C712B06D-E4D1-4F49-9B18-98A1FD0FC071}"/>
              </a:ext>
            </a:extLst>
          </p:cNvPr>
          <p:cNvSpPr>
            <a:spLocks noGrp="1"/>
          </p:cNvSpPr>
          <p:nvPr>
            <p:ph sz="half" idx="4294967295"/>
          </p:nvPr>
        </p:nvSpPr>
        <p:spPr>
          <a:xfrm>
            <a:off x="929065" y="2040841"/>
            <a:ext cx="5181600" cy="4351338"/>
          </a:xfrm>
        </p:spPr>
        <p:txBody>
          <a:bodyPr/>
          <a:lstStyle/>
          <a:p>
            <a:pPr>
              <a:lnSpc>
                <a:spcPct val="100000"/>
              </a:lnSpc>
            </a:pPr>
            <a:r>
              <a:rPr lang="en-US" dirty="0"/>
              <a:t>Technical paper: </a:t>
            </a:r>
            <a:r>
              <a:rPr lang="en-US" sz="1800" dirty="0">
                <a:hlinkClick r:id="rId3"/>
              </a:rPr>
              <a:t>Technical paper(blockchain) 2.pdf - Google Drive</a:t>
            </a:r>
            <a:endParaRPr lang="en-US" sz="1800" dirty="0"/>
          </a:p>
          <a:p>
            <a:endParaRPr lang="en-US" dirty="0"/>
          </a:p>
        </p:txBody>
      </p:sp>
    </p:spTree>
    <p:extLst>
      <p:ext uri="{BB962C8B-B14F-4D97-AF65-F5344CB8AC3E}">
        <p14:creationId xmlns:p14="http://schemas.microsoft.com/office/powerpoint/2010/main" val="1433811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a:xfrm>
            <a:off x="685800" y="153988"/>
            <a:ext cx="10515600" cy="693737"/>
          </a:xfrm>
          <a:ln/>
        </p:spPr>
        <p:txBody>
          <a:bodyPr vert="horz" wrap="square" lIns="91440" tIns="45720" rIns="91440" bIns="45720" anchor="t" anchorCtr="0"/>
          <a:lstStyle/>
          <a:p>
            <a:r>
              <a:rPr lang="en-US" altLang="en-US" dirty="0"/>
              <a:t>                   SYSTEM REQUIREMENTS</a:t>
            </a:r>
            <a:endParaRPr lang="en-IN" altLang="en-US" dirty="0"/>
          </a:p>
        </p:txBody>
      </p:sp>
      <p:sp>
        <p:nvSpPr>
          <p:cNvPr id="3" name="Content Placeholder 2"/>
          <p:cNvSpPr>
            <a:spLocks noGrp="1"/>
          </p:cNvSpPr>
          <p:nvPr>
            <p:ph idx="1"/>
          </p:nvPr>
        </p:nvSpPr>
        <p:spPr>
          <a:xfrm>
            <a:off x="827088" y="911225"/>
            <a:ext cx="10515600" cy="5033963"/>
          </a:xfrm>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ts val="1000"/>
              </a:spcBef>
              <a:spcAft>
                <a:spcPct val="0"/>
              </a:spcAft>
              <a:buClrTx/>
              <a:buSzTx/>
              <a:buFont typeface="Arial" panose="020B0604020202020204" pitchFamily="34" charset="0"/>
              <a:buNone/>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HARDWARE REQUIREMENTS:</a:t>
            </a:r>
            <a:endParaRPr kumimoji="0" lang="en-IN" sz="16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endParaRPr>
          </a:p>
          <a:p>
            <a:pPr marL="457200" marR="0" lvl="0" indent="-228600" algn="just" defTabSz="914400" rtl="0" eaLnBrk="0" fontAlgn="base" latinLnBrk="0" hangingPunct="0">
              <a:lnSpc>
                <a:spcPct val="100000"/>
              </a:lnSpc>
              <a:spcBef>
                <a:spcPts val="1000"/>
              </a:spcBef>
              <a:spcAft>
                <a:spcPct val="0"/>
              </a:spcAft>
              <a:buClrTx/>
              <a:buSzTx/>
              <a:buFont typeface="Arial" panose="020B0604020202020204" pitchFamily="34" charset="0"/>
              <a:buChar char="•"/>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System</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 		intel i5 and above</a:t>
            </a:r>
            <a:endParaRPr kumimoji="0" lang="en-IN" sz="16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endParaRPr>
          </a:p>
          <a:p>
            <a:pPr marL="457200" marR="0" lvl="0" indent="-228600" algn="just" defTabSz="914400" rtl="0" eaLnBrk="0" fontAlgn="base" latinLnBrk="0" hangingPunct="0">
              <a:lnSpc>
                <a:spcPct val="100000"/>
              </a:lnSpc>
              <a:spcBef>
                <a:spcPts val="1000"/>
              </a:spcBef>
              <a:spcAft>
                <a:spcPct val="0"/>
              </a:spcAft>
              <a:buClrTx/>
              <a:buSzTx/>
              <a:buFont typeface="Arial" panose="020B0604020202020204" pitchFamily="34" charset="0"/>
              <a:buChar char="•"/>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Hard Disk 	</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 		500 GB.</a:t>
            </a:r>
            <a:endParaRPr kumimoji="0" lang="en-IN" sz="16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endParaRPr>
          </a:p>
          <a:p>
            <a:pPr marL="457200" marR="0" lvl="0" indent="-228600" algn="just" defTabSz="914400" rtl="0" eaLnBrk="0" fontAlgn="base" latinLnBrk="0" hangingPunct="0">
              <a:lnSpc>
                <a:spcPct val="100000"/>
              </a:lnSpc>
              <a:spcBef>
                <a:spcPts val="1000"/>
              </a:spcBef>
              <a:spcAft>
                <a:spcPct val="0"/>
              </a:spcAft>
              <a:buClrTx/>
              <a:buSzTx/>
              <a:buFont typeface="Arial" panose="020B0604020202020204" pitchFamily="34" charset="0"/>
              <a:buChar char="•"/>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Ram 	</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 		4 GB</a:t>
            </a:r>
            <a:endParaRPr kumimoji="0" lang="en-IN" sz="16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914400" rtl="0" eaLnBrk="0" fontAlgn="base" latinLnBrk="0" hangingPunct="0">
              <a:lnSpc>
                <a:spcPct val="150000"/>
              </a:lnSpc>
              <a:spcBef>
                <a:spcPts val="1000"/>
              </a:spcBef>
              <a:spcAft>
                <a:spcPct val="0"/>
              </a:spcAft>
              <a:buClrTx/>
              <a:buSzTx/>
              <a:buFont typeface="Arial" panose="020B0604020202020204" pitchFamily="34" charset="0"/>
              <a:buNone/>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SOFTWARE REQUIREMENTS:</a:t>
            </a:r>
            <a:endParaRPr kumimoji="0" lang="en-IN" sz="18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endParaRPr>
          </a:p>
          <a:p>
            <a:pPr marL="457200" marR="0" lvl="0" indent="-228600" algn="just" defTabSz="914400" rtl="0" eaLnBrk="0" fontAlgn="base" latinLnBrk="0" hangingPunct="0">
              <a:lnSpc>
                <a:spcPct val="100000"/>
              </a:lnSpc>
              <a:spcBef>
                <a:spcPts val="1000"/>
              </a:spcBef>
              <a:spcAft>
                <a:spcPts val="600"/>
              </a:spcAft>
              <a:buClrTx/>
              <a:buSzTx/>
              <a:buFont typeface="Arial" panose="020B0604020202020204" pitchFamily="34" charset="0"/>
              <a:buChar char="•"/>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Operating system</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 	Windows 8 / 7</a:t>
            </a:r>
            <a:endParaRPr kumimoji="0" lang="en-IN" sz="16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endParaRPr>
          </a:p>
          <a:p>
            <a:pPr marL="457200" marR="0" lvl="0" indent="-228600" algn="just" defTabSz="914400" rtl="0" eaLnBrk="0" fontAlgn="base" latinLnBrk="0" hangingPunct="0">
              <a:lnSpc>
                <a:spcPct val="100000"/>
              </a:lnSpc>
              <a:spcBef>
                <a:spcPts val="1000"/>
              </a:spcBef>
              <a:spcAft>
                <a:spcPts val="600"/>
              </a:spcAft>
              <a:buClrTx/>
              <a:buSzTx/>
              <a:buFont typeface="Arial" panose="020B0604020202020204" pitchFamily="34" charset="0"/>
              <a:buChar char="•"/>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Coding Language</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 	Java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mn-cs"/>
              </a:rPr>
              <a:t>Jdk</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1.7) </a:t>
            </a:r>
            <a:endParaRPr kumimoji="0" lang="en-IN" sz="16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endParaRPr>
          </a:p>
          <a:p>
            <a:pPr marL="457200" marR="0" lvl="0" indent="-228600" algn="just" defTabSz="914400" rtl="0" eaLnBrk="0" fontAlgn="base" latinLnBrk="0" hangingPunct="0">
              <a:lnSpc>
                <a:spcPct val="100000"/>
              </a:lnSpc>
              <a:spcBef>
                <a:spcPts val="1000"/>
              </a:spcBef>
              <a:spcAft>
                <a:spcPts val="600"/>
              </a:spcAft>
              <a:buClrTx/>
              <a:buSzTx/>
              <a:buFont typeface="Arial" panose="020B0604020202020204" pitchFamily="34" charset="0"/>
              <a:buChar char="•"/>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Web Technology</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 	Servlet, JSP</a:t>
            </a:r>
            <a:endParaRPr kumimoji="0" lang="en-IN" sz="16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endParaRPr>
          </a:p>
          <a:p>
            <a:pPr marL="457200" marR="0" lvl="0" indent="-228600" algn="just" defTabSz="914400" rtl="0" eaLnBrk="0" fontAlgn="base" latinLnBrk="0" hangingPunct="0">
              <a:lnSpc>
                <a:spcPct val="100000"/>
              </a:lnSpc>
              <a:spcBef>
                <a:spcPts val="1000"/>
              </a:spcBef>
              <a:spcAft>
                <a:spcPts val="600"/>
              </a:spcAft>
              <a:buClrTx/>
              <a:buSzTx/>
              <a:buFont typeface="Arial" panose="020B0604020202020204" pitchFamily="34" charset="0"/>
              <a:buChar char="•"/>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Web Server	</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mn-cs"/>
              </a:rPr>
              <a:t>TomCAT</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6.0</a:t>
            </a:r>
            <a:endParaRPr kumimoji="0" lang="en-IN" sz="16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endParaRPr>
          </a:p>
          <a:p>
            <a:pPr marL="457200" marR="0" lvl="0" indent="-228600" algn="just" defTabSz="914400" rtl="0" eaLnBrk="0" fontAlgn="base" latinLnBrk="0" hangingPunct="0">
              <a:lnSpc>
                <a:spcPct val="100000"/>
              </a:lnSpc>
              <a:spcBef>
                <a:spcPts val="1000"/>
              </a:spcBef>
              <a:spcAft>
                <a:spcPts val="600"/>
              </a:spcAft>
              <a:buClrTx/>
              <a:buSzTx/>
              <a:buFont typeface="Arial" panose="020B0604020202020204" pitchFamily="34" charset="0"/>
              <a:buChar char="•"/>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IDE		</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 	Eclipse </a:t>
            </a:r>
            <a:endParaRPr kumimoji="0" lang="en-IN" sz="16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endParaRPr>
          </a:p>
          <a:p>
            <a:pPr marL="457200" marR="0" lvl="0" indent="-228600" algn="just" defTabSz="914400" rtl="0" eaLnBrk="0" fontAlgn="base" latinLnBrk="0" hangingPunct="0">
              <a:lnSpc>
                <a:spcPct val="100000"/>
              </a:lnSpc>
              <a:spcBef>
                <a:spcPts val="1000"/>
              </a:spcBef>
              <a:spcAft>
                <a:spcPts val="600"/>
              </a:spcAft>
              <a:buClrTx/>
              <a:buSzTx/>
              <a:buFont typeface="Arial" panose="020B0604020202020204" pitchFamily="34" charset="0"/>
              <a:buChar char="•"/>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Database</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 	My-SQL 5.0 </a:t>
            </a:r>
            <a:endParaRPr kumimoji="0" lang="en-IN" sz="16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endParaRPr>
          </a:p>
          <a:p>
            <a:pPr marL="457200" marR="0" lvl="0" indent="-228600" algn="just" defTabSz="914400" rtl="0" eaLnBrk="0" fontAlgn="base" latinLnBrk="0" hangingPunct="0">
              <a:lnSpc>
                <a:spcPct val="100000"/>
              </a:lnSpc>
              <a:spcBef>
                <a:spcPts val="1000"/>
              </a:spcBef>
              <a:spcAft>
                <a:spcPts val="600"/>
              </a:spcAft>
              <a:buClrTx/>
              <a:buSzTx/>
              <a:buFont typeface="Arial" panose="020B0604020202020204" pitchFamily="34" charset="0"/>
              <a:buChar char="•"/>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UGI for DB</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mn-cs"/>
              </a:rPr>
              <a:t>SQLyog</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a:t>
            </a:r>
            <a:endParaRPr kumimoji="0" lang="en-IN" sz="16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endParaRPr>
          </a:p>
          <a:p>
            <a:pPr marL="457200" marR="0" lvl="0" indent="-228600" algn="just" defTabSz="914400" rtl="0" eaLnBrk="0" fontAlgn="base" latinLnBrk="0" hangingPunct="0">
              <a:lnSpc>
                <a:spcPct val="100000"/>
              </a:lnSpc>
              <a:spcBef>
                <a:spcPts val="1000"/>
              </a:spcBef>
              <a:spcAft>
                <a:spcPts val="600"/>
              </a:spcAft>
              <a:buClrTx/>
              <a:buSzTx/>
              <a:buFont typeface="Arial" panose="020B0604020202020204" pitchFamily="34" charset="0"/>
              <a:buChar char="•"/>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JDBC Connection</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 	Type 4 Driver</a:t>
            </a:r>
            <a:endParaRPr kumimoji="0" lang="en-IN" sz="16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mn-cs"/>
            </a:endParaRPr>
          </a:p>
          <a:p>
            <a:pPr marL="228600" marR="0" lvl="0" indent="-228600" algn="l" defTabSz="914400" rtl="0" eaLnBrk="0" fontAlgn="base" latinLnBrk="0" hangingPunct="0">
              <a:lnSpc>
                <a:spcPct val="90000"/>
              </a:lnSpc>
              <a:spcBef>
                <a:spcPts val="1000"/>
              </a:spcBef>
              <a:spcAft>
                <a:spcPct val="0"/>
              </a:spcAft>
              <a:buClrTx/>
              <a:buSzTx/>
              <a:buFont typeface="Arial" panose="020B0604020202020204" pitchFamily="34" charset="0"/>
              <a:buChar char="•"/>
              <a:defRPr/>
            </a:pPr>
            <a:endParaRPr kumimoji="0" lang="en-IN"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8197" name="Slide Number Placeholder 5"/>
          <p:cNvSpPr>
            <a:spLocks noGrp="1"/>
          </p:cNvSpPr>
          <p:nvPr>
            <p:ph type="sldNum" sz="quarter" idx="12"/>
          </p:nvPr>
        </p:nvSpPr>
        <p:spPr>
          <a:noFill/>
          <a:ln>
            <a:noFill/>
          </a:ln>
        </p:spPr>
        <p:txBody>
          <a:bodyPr wrap="square" lIns="91440" tIns="45720" rIns="91440" bIns="45720" anchor="ctr" anchorCtr="0"/>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b="1" dirty="0">
                <a:solidFill>
                  <a:srgbClr val="2B5FF3"/>
                </a:solidFill>
                <a:latin typeface="Calibri" panose="020F0502020204030204" pitchFamily="34" charset="0"/>
              </a:rPr>
              <a:t>5</a:t>
            </a:fld>
            <a:endParaRPr lang="en-US" altLang="en-US" sz="1200" b="1" dirty="0">
              <a:solidFill>
                <a:srgbClr val="2B5FF3"/>
              </a:solidFill>
              <a:latin typeface="Calibri" panose="020F0502020204030204" pitchFamily="34" charset="0"/>
              <a:ea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ln/>
        </p:spPr>
        <p:txBody>
          <a:bodyPr vert="horz" wrap="square" lIns="91440" tIns="45720" rIns="91440" bIns="45720" anchor="t" anchorCtr="0"/>
          <a:lstStyle/>
          <a:p>
            <a:pPr eaLnBrk="1" hangingPunct="1"/>
            <a:r>
              <a:rPr lang="en-US" altLang="en-US" dirty="0"/>
              <a:t>                             CONCLUSION</a:t>
            </a:r>
            <a:endParaRPr lang="en-IN" altLang="en-US" dirty="0"/>
          </a:p>
        </p:txBody>
      </p:sp>
      <p:sp>
        <p:nvSpPr>
          <p:cNvPr id="15363" name="Content Placeholder 2"/>
          <p:cNvSpPr>
            <a:spLocks noGrp="1"/>
          </p:cNvSpPr>
          <p:nvPr>
            <p:ph idx="1"/>
          </p:nvPr>
        </p:nvSpPr>
        <p:spPr/>
        <p:txBody>
          <a:bodyPr vert="horz" wrap="square" lIns="91440" tIns="45720" rIns="91440" bIns="45720" numCol="1" anchor="t" anchorCtr="0" compatLnSpc="1"/>
          <a:lstStyle/>
          <a:p>
            <a:pPr marL="228600" marR="0" lvl="0" indent="-228600" algn="l" defTabSz="914400" rtl="0" eaLnBrk="1" fontAlgn="base" latinLnBrk="0" hangingPunct="1">
              <a:lnSpc>
                <a:spcPct val="150000"/>
              </a:lnSpc>
              <a:spcBef>
                <a:spcPts val="1000"/>
              </a:spcBef>
              <a:spcAft>
                <a:spcPct val="0"/>
              </a:spcAft>
              <a:buClrTx/>
              <a:buSzTx/>
              <a:buFont typeface="Arial" panose="020B0604020202020204" pitchFamily="34" charset="0"/>
              <a:buChar char="•"/>
              <a:defRPr/>
            </a:pPr>
            <a:endParaRPr kumimoji="0" lang="en-US"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base" latinLnBrk="0" hangingPunct="1">
              <a:lnSpc>
                <a:spcPct val="150000"/>
              </a:lnSpc>
              <a:spcBef>
                <a:spcPts val="1000"/>
              </a:spcBef>
              <a:spcAft>
                <a:spcPct val="0"/>
              </a:spcAft>
              <a:buClrTx/>
              <a:buSzTx/>
              <a:buFont typeface="Arial" panose="020B0604020202020204" pitchFamily="34" charset="0"/>
              <a:buChar char="•"/>
              <a:defRPr/>
            </a:pPr>
            <a:endParaRPr kumimoji="0" lang="en-US"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base" latinLnBrk="0" hangingPunct="1">
              <a:lnSpc>
                <a:spcPct val="150000"/>
              </a:lnSpc>
              <a:spcBef>
                <a:spcPts val="1000"/>
              </a:spcBef>
              <a:spcAft>
                <a:spcPct val="0"/>
              </a:spcAft>
              <a:buClrTx/>
              <a:buSzTx/>
              <a:buFont typeface="Wingdings" panose="05000000000000000000" pitchFamily="2" charset="2"/>
              <a:buChar char="v"/>
              <a:defRPr/>
            </a:pPr>
            <a:r>
              <a:rPr lang="en-US" altLang="en-US" sz="1900" dirty="0">
                <a:solidFill>
                  <a:srgbClr val="000000"/>
                </a:solidFill>
                <a:latin typeface="Times New Roman" panose="02020603050405020304" pitchFamily="18" charset="0"/>
                <a:cs typeface="Times New Roman" panose="02020603050405020304" pitchFamily="18" charset="0"/>
              </a:rPr>
              <a:t>W</a:t>
            </a:r>
            <a:r>
              <a:rPr kumimoji="0" lang="en-US" altLang="en-US" sz="19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 proposed a novel privacy-preserving biometric identification scheme in cloud computing. </a:t>
            </a:r>
          </a:p>
          <a:p>
            <a:pPr marL="228600" marR="0" lvl="0" indent="-228600" algn="l" defTabSz="914400" rtl="0" eaLnBrk="1" fontAlgn="base" latinLnBrk="0" hangingPunct="1">
              <a:lnSpc>
                <a:spcPct val="150000"/>
              </a:lnSpc>
              <a:spcBef>
                <a:spcPts val="1000"/>
              </a:spcBef>
              <a:spcAft>
                <a:spcPct val="0"/>
              </a:spcAft>
              <a:buClrTx/>
              <a:buSzTx/>
              <a:buFont typeface="Wingdings" panose="05000000000000000000" pitchFamily="2" charset="2"/>
              <a:buChar char="v"/>
              <a:defRPr/>
            </a:pPr>
            <a:r>
              <a:rPr kumimoji="0" lang="en-US" altLang="en-US" sz="19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To realize the efficiency and secure requirements, we have designed a new encryption algorithm and cloud authentication certification. </a:t>
            </a:r>
          </a:p>
          <a:p>
            <a:pPr marL="228600" marR="0" lvl="0" indent="-228600" algn="l" defTabSz="914400" rtl="0" eaLnBrk="1" fontAlgn="base" latinLnBrk="0" hangingPunct="1">
              <a:lnSpc>
                <a:spcPct val="150000"/>
              </a:lnSpc>
              <a:spcBef>
                <a:spcPts val="1000"/>
              </a:spcBef>
              <a:spcAft>
                <a:spcPct val="0"/>
              </a:spcAft>
              <a:buClrTx/>
              <a:buSzTx/>
              <a:buFont typeface="Wingdings" panose="05000000000000000000" pitchFamily="2" charset="2"/>
              <a:buChar char="v"/>
              <a:defRPr/>
            </a:pPr>
            <a:r>
              <a:rPr kumimoji="0" lang="en-US" altLang="en-US" sz="19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detailed analysis shows it can resist the potential attacks. Besides, through performance evaluations, we further demonstrated the proposed scheme meets the efficiency need well. </a:t>
            </a:r>
            <a:endParaRPr kumimoji="0" lang="en-IN" altLang="en-US" sz="19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endParaRPr kumimoji="0" lang="en-IN" alt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27653" name="Slide Number Placeholder 5"/>
          <p:cNvSpPr>
            <a:spLocks noGrp="1"/>
          </p:cNvSpPr>
          <p:nvPr>
            <p:ph type="sldNum" sz="quarter" idx="12"/>
          </p:nvPr>
        </p:nvSpPr>
        <p:spPr>
          <a:noFill/>
          <a:ln>
            <a:noFill/>
          </a:ln>
        </p:spPr>
        <p:txBody>
          <a:bodyPr wrap="square" lIns="91440" tIns="45720" rIns="91440" bIns="45720" anchor="ctr" anchorCtr="0"/>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b="1" dirty="0">
                <a:solidFill>
                  <a:srgbClr val="2B5FF3"/>
                </a:solidFill>
                <a:latin typeface="Calibri" panose="020F0502020204030204" pitchFamily="34" charset="0"/>
              </a:rPr>
              <a:t>50</a:t>
            </a:fld>
            <a:endParaRPr lang="en-US" altLang="en-US" sz="1200" b="1" dirty="0">
              <a:solidFill>
                <a:srgbClr val="2B5FF3"/>
              </a:solidFill>
              <a:latin typeface="Calibri" panose="020F0502020204030204" pitchFamily="34" charset="0"/>
              <a:ea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ln/>
        </p:spPr>
        <p:txBody>
          <a:bodyPr vert="horz" wrap="square" lIns="91440" tIns="45720" rIns="91440" bIns="45720" anchor="t" anchorCtr="0"/>
          <a:lstStyle/>
          <a:p>
            <a:pPr eaLnBrk="1" hangingPunct="1"/>
            <a:r>
              <a:rPr lang="en-US" altLang="en-US" dirty="0"/>
              <a:t>                               REFERENCES</a:t>
            </a:r>
            <a:endParaRPr lang="en-IN" altLang="en-US" dirty="0"/>
          </a:p>
        </p:txBody>
      </p:sp>
      <p:sp>
        <p:nvSpPr>
          <p:cNvPr id="28674" name="Content Placeholder 2"/>
          <p:cNvSpPr>
            <a:spLocks noGrp="1"/>
          </p:cNvSpPr>
          <p:nvPr>
            <p:ph idx="1"/>
          </p:nvPr>
        </p:nvSpPr>
        <p:spPr>
          <a:xfrm>
            <a:off x="838200" y="1173163"/>
            <a:ext cx="10515600" cy="5033962"/>
          </a:xfrm>
          <a:ln/>
        </p:spPr>
        <p:txBody>
          <a:bodyPr vert="horz" wrap="square" lIns="91440" tIns="45720" rIns="91440" bIns="45720" anchor="t" anchorCtr="0"/>
          <a:lstStyle/>
          <a:p>
            <a:pPr eaLnBrk="1" hangingPunct="1">
              <a:lnSpc>
                <a:spcPct val="150000"/>
              </a:lnSpc>
              <a:spcBef>
                <a:spcPts val="290"/>
              </a:spcBef>
              <a:buFont typeface="Wingdings" panose="05000000000000000000" pitchFamily="2" charset="2"/>
              <a:buChar char="v"/>
            </a:pPr>
            <a:r>
              <a:rPr lang="en-US" altLang="en-US" sz="1800" dirty="0">
                <a:latin typeface="Times New Roman" panose="02020603050405020304" pitchFamily="18" charset="0"/>
              </a:rPr>
              <a:t>[1] A. Jain, L. Hong, and S. Pankanti, ‘‘Biometric identification,’’ Commun. ACM, vol. 43, no. 2, pp. 90–98, 2000. </a:t>
            </a:r>
            <a:endParaRPr lang="en-IN" altLang="en-US" sz="1800" dirty="0">
              <a:latin typeface="Times New Roman" panose="02020603050405020304" pitchFamily="18" charset="0"/>
            </a:endParaRPr>
          </a:p>
          <a:p>
            <a:pPr eaLnBrk="1" hangingPunct="1">
              <a:lnSpc>
                <a:spcPct val="150000"/>
              </a:lnSpc>
              <a:spcBef>
                <a:spcPts val="290"/>
              </a:spcBef>
              <a:buFont typeface="Wingdings" panose="05000000000000000000" pitchFamily="2" charset="2"/>
              <a:buChar char="v"/>
            </a:pPr>
            <a:r>
              <a:rPr lang="en-US" altLang="en-US" sz="1800" dirty="0">
                <a:latin typeface="Times New Roman" panose="02020603050405020304" pitchFamily="18" charset="0"/>
              </a:rPr>
              <a:t>[2]. R. Allen, P. Sankar, and S. Prabhakar, ‘‘Fingerprint identification technology,’’ in Biometric Systems. London, U.K.: Springer, 2005, pp. 22–61. </a:t>
            </a:r>
            <a:endParaRPr lang="en-IN" altLang="en-US" sz="1800" dirty="0">
              <a:latin typeface="Times New Roman" panose="02020603050405020304" pitchFamily="18" charset="0"/>
            </a:endParaRPr>
          </a:p>
          <a:p>
            <a:pPr eaLnBrk="1" hangingPunct="1">
              <a:lnSpc>
                <a:spcPct val="150000"/>
              </a:lnSpc>
              <a:spcBef>
                <a:spcPts val="290"/>
              </a:spcBef>
              <a:buFont typeface="Wingdings" panose="05000000000000000000" pitchFamily="2" charset="2"/>
              <a:buChar char="v"/>
            </a:pPr>
            <a:r>
              <a:rPr lang="en-US" altLang="en-US" sz="1800" dirty="0">
                <a:latin typeface="Times New Roman" panose="02020603050405020304" pitchFamily="18" charset="0"/>
              </a:rPr>
              <a:t>[3] J. de Mira, Jr., H. V. Neto, E. B. Neves, and F. K. Schneider, ‘‘Biometricoriented iris identification based on mathematical morphology,’’ J. Signal Process. Syst., vol. 80, no. 2, pp. 181–195, 2015. </a:t>
            </a:r>
            <a:endParaRPr lang="en-IN" altLang="en-US" sz="1800" dirty="0">
              <a:latin typeface="Times New Roman" panose="02020603050405020304" pitchFamily="18" charset="0"/>
            </a:endParaRPr>
          </a:p>
          <a:p>
            <a:pPr eaLnBrk="1" hangingPunct="1">
              <a:lnSpc>
                <a:spcPct val="150000"/>
              </a:lnSpc>
              <a:spcBef>
                <a:spcPts val="290"/>
              </a:spcBef>
              <a:buFont typeface="Wingdings" panose="05000000000000000000" pitchFamily="2" charset="2"/>
              <a:buChar char="v"/>
            </a:pPr>
            <a:r>
              <a:rPr lang="en-US" altLang="en-US" sz="1800" dirty="0">
                <a:latin typeface="Times New Roman" panose="02020603050405020304" pitchFamily="18" charset="0"/>
              </a:rPr>
              <a:t>[4] S. Romdhani, V. Blanz, and T. Vetter, ‘‘Face identification by fitting a 3D morphable model using linear shape and texture error functions,’’ in Proc. Eur. Conf. Comput. Vis., 2002, pp. 3–19. </a:t>
            </a:r>
            <a:endParaRPr lang="en-IN" altLang="en-US" sz="1800" dirty="0">
              <a:latin typeface="Times New Roman" panose="02020603050405020304" pitchFamily="18" charset="0"/>
            </a:endParaRPr>
          </a:p>
          <a:p>
            <a:pPr eaLnBrk="1" hangingPunct="1">
              <a:lnSpc>
                <a:spcPct val="150000"/>
              </a:lnSpc>
              <a:spcBef>
                <a:spcPts val="290"/>
              </a:spcBef>
              <a:buFont typeface="Wingdings" panose="05000000000000000000" pitchFamily="2" charset="2"/>
              <a:buChar char="v"/>
            </a:pPr>
            <a:r>
              <a:rPr lang="en-US" altLang="en-US" sz="1800" dirty="0">
                <a:latin typeface="Times New Roman" panose="02020603050405020304" pitchFamily="18" charset="0"/>
              </a:rPr>
              <a:t>[5] Y. Xiao et al., ‘‘A survey of key management schemes in wireless sensor networks,’’ Comput. Commun., vol. 30, nos. 11–12, pp. 2314–2341, Sep. 2007. </a:t>
            </a:r>
            <a:endParaRPr lang="en-IN" altLang="en-US" sz="1800" dirty="0">
              <a:latin typeface="Times New Roman" panose="02020603050405020304" pitchFamily="18" charset="0"/>
            </a:endParaRPr>
          </a:p>
          <a:p>
            <a:pPr eaLnBrk="1" hangingPunct="1">
              <a:lnSpc>
                <a:spcPct val="150000"/>
              </a:lnSpc>
              <a:spcBef>
                <a:spcPts val="290"/>
              </a:spcBef>
              <a:buFont typeface="Wingdings" panose="05000000000000000000" pitchFamily="2" charset="2"/>
              <a:buChar char="v"/>
            </a:pPr>
            <a:r>
              <a:rPr lang="en-US" altLang="en-US" sz="1800" dirty="0">
                <a:latin typeface="Times New Roman" panose="02020603050405020304" pitchFamily="18" charset="0"/>
              </a:rPr>
              <a:t>[6] X. Du, Y. Xiao, M. Guizani, and H.-H. Chen, ‘‘An effective key management scheme for heterogeneous sensor networks,’’ Ad Hoc Netw., vol. 5, no. 1, pp. 24–34, 2007. </a:t>
            </a:r>
            <a:endParaRPr lang="en-IN" altLang="en-US" sz="1800" dirty="0">
              <a:latin typeface="Times New Roman" panose="02020603050405020304" pitchFamily="18" charset="0"/>
            </a:endParaRPr>
          </a:p>
          <a:p>
            <a:pPr eaLnBrk="1" hangingPunct="1"/>
            <a:endParaRPr lang="en-IN" altLang="en-US"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28677" name="Slide Number Placeholder 5"/>
          <p:cNvSpPr>
            <a:spLocks noGrp="1"/>
          </p:cNvSpPr>
          <p:nvPr>
            <p:ph type="sldNum" sz="quarter" idx="12"/>
          </p:nvPr>
        </p:nvSpPr>
        <p:spPr>
          <a:noFill/>
          <a:ln>
            <a:noFill/>
          </a:ln>
        </p:spPr>
        <p:txBody>
          <a:bodyPr wrap="square" lIns="91440" tIns="45720" rIns="91440" bIns="45720" anchor="ctr" anchorCtr="0"/>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b="1" dirty="0">
                <a:solidFill>
                  <a:srgbClr val="2B5FF3"/>
                </a:solidFill>
                <a:latin typeface="Calibri" panose="020F0502020204030204" pitchFamily="34" charset="0"/>
              </a:rPr>
              <a:t>51</a:t>
            </a:fld>
            <a:endParaRPr lang="en-US" altLang="en-US" sz="1200" b="1" dirty="0">
              <a:solidFill>
                <a:srgbClr val="2B5FF3"/>
              </a:solidFill>
              <a:latin typeface="Calibri" panose="020F0502020204030204" pitchFamily="34" charset="0"/>
              <a:ea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0CA3AAE-A2D4-4549-A063-F23520FC1D61}"/>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3" name="Content Placeholder 2">
            <a:extLst>
              <a:ext uri="{FF2B5EF4-FFF2-40B4-BE49-F238E27FC236}">
                <a16:creationId xmlns:a16="http://schemas.microsoft.com/office/drawing/2014/main" id="{12B41670-3BEA-45FA-94E8-A300BBF98BEC}"/>
              </a:ext>
            </a:extLst>
          </p:cNvPr>
          <p:cNvSpPr>
            <a:spLocks noGrp="1"/>
          </p:cNvSpPr>
          <p:nvPr>
            <p:ph idx="4294967295"/>
          </p:nvPr>
        </p:nvSpPr>
        <p:spPr>
          <a:xfrm>
            <a:off x="854609" y="457278"/>
            <a:ext cx="10515600" cy="5033963"/>
          </a:xfrm>
        </p:spPr>
        <p:txBody>
          <a:bodyPr/>
          <a:lstStyle/>
          <a:p>
            <a:pPr marL="0" marR="0" indent="0" algn="just">
              <a:lnSpc>
                <a:spcPct val="115000"/>
              </a:lnSpc>
              <a:spcBef>
                <a:spcPts val="0"/>
              </a:spcBef>
              <a:spcAft>
                <a:spcPts val="0"/>
              </a:spcAft>
              <a:buNone/>
            </a:pPr>
            <a:r>
              <a:rPr lang="en-US"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[7</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Oscar Delgado-</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Mohatar</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Julian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FierrezRuben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Tolosana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Ruben Vera-Rodriguez, Blockchain and Biometrics: “A First Look into Opportunities and Challenges”, In book: Blockchain and Applications, DOI: 10.1007/978-3-030-23813-1_21.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 Subhas Barman,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Debasis</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Samanta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Samiran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Chattopadhyay, “Fingerprint-based crypto-biometric system for network security”, EURASIP Journal on Information Security, DOI: 10.1186/s13635-015-0020-1.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[9] Guy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Zyskind</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Oz Nathan, A. Sandy. Pentland, “Decentralizing Privacy: Using Blockchain to Protect Personal Data”, 2015 IEEE Security and Privacy Workshops, DOI: 10.1109/SPW.2015.27.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 Li X, Jiang P, Chen T, Luo X, Wen Q,“A survey on the security of blockchain systems”, Future Generation Computer System. https://doi.org/ 10.1016/j.future.2017.08.020.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 Nakamoto S., “Bitcoin: A Peer-to-Peer Electronic Cash System” https://bitcoin.org/bitcoin.pdf.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[12]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Jaikaran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 “Blockchain: Background and Policy Issues”, Congressional Research Service. https://www.americanvoiceforfreedom.org/wp-content /uploads/2018/03/Blockchain-Background-and-Policy-Issues.pdf.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672710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BD2893-05BA-45CB-B767-3711F01C226B}"/>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4" name="TextBox 3">
            <a:extLst>
              <a:ext uri="{FF2B5EF4-FFF2-40B4-BE49-F238E27FC236}">
                <a16:creationId xmlns:a16="http://schemas.microsoft.com/office/drawing/2014/main" id="{13B43497-B861-4B44-B799-469D2BF55169}"/>
              </a:ext>
            </a:extLst>
          </p:cNvPr>
          <p:cNvSpPr txBox="1"/>
          <p:nvPr/>
        </p:nvSpPr>
        <p:spPr>
          <a:xfrm>
            <a:off x="825311" y="762070"/>
            <a:ext cx="11048848" cy="1664879"/>
          </a:xfrm>
          <a:prstGeom prst="rect">
            <a:avLst/>
          </a:prstGeom>
          <a:noFill/>
        </p:spPr>
        <p:txBody>
          <a:bodyPr wrap="square">
            <a:spAutoFit/>
          </a:bodyPr>
          <a:lstStyle/>
          <a:p>
            <a:pPr marL="0" marR="0" algn="just">
              <a:lnSpc>
                <a:spcPct val="115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Zhang R, Zheng Y “A Survey on Biometric Authentication: Towards Secure and Privacy-Preserving Identification”. IEEE ACCESS, Vol.7, pp.5994-6009. DOI: 10.1109/ACCESS.2018.2889996.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Odelu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 “IMBUA: Identity Management on Blockchain for Biometrics-Based User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Authentication”.DOI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10.1007/978-3-030-23813-1_1.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2728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a:xfrm>
            <a:off x="1219200" y="304800"/>
            <a:ext cx="10515600" cy="693738"/>
          </a:xfrm>
          <a:ln/>
        </p:spPr>
        <p:txBody>
          <a:bodyPr vert="horz" wrap="square" lIns="91440" tIns="45720" rIns="91440" bIns="45720" anchor="t" anchorCtr="0"/>
          <a:lstStyle/>
          <a:p>
            <a:pPr eaLnBrk="1" hangingPunct="1"/>
            <a:r>
              <a:rPr lang="en-US" altLang="en-US" dirty="0">
                <a:latin typeface="Times New Roman" panose="02020603050405020304" pitchFamily="18" charset="0"/>
              </a:rPr>
              <a:t>               </a:t>
            </a:r>
            <a:r>
              <a:rPr lang="en-US" altLang="en-US" b="0" dirty="0">
                <a:latin typeface="Times New Roman" panose="02020603050405020304" pitchFamily="18" charset="0"/>
              </a:rPr>
              <a:t>LITERATURE REVIEW</a:t>
            </a:r>
            <a:endParaRPr lang="en-IN" altLang="en-US" b="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9220" name="Slide Number Placeholder 5"/>
          <p:cNvSpPr>
            <a:spLocks noGrp="1"/>
          </p:cNvSpPr>
          <p:nvPr>
            <p:ph type="sldNum" sz="quarter" idx="12"/>
          </p:nvPr>
        </p:nvSpPr>
        <p:spPr>
          <a:noFill/>
          <a:ln>
            <a:noFill/>
          </a:ln>
        </p:spPr>
        <p:txBody>
          <a:bodyPr wrap="square" lIns="91440" tIns="45720" rIns="91440" bIns="45720" anchor="ctr" anchorCtr="0"/>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b="1" dirty="0">
                <a:solidFill>
                  <a:srgbClr val="2B5FF3"/>
                </a:solidFill>
                <a:latin typeface="Calibri" panose="020F0502020204030204" pitchFamily="34" charset="0"/>
              </a:rPr>
              <a:t>6</a:t>
            </a:fld>
            <a:endParaRPr lang="en-US" altLang="en-US" sz="1200" b="1" dirty="0">
              <a:solidFill>
                <a:srgbClr val="2B5FF3"/>
              </a:solidFill>
              <a:latin typeface="Calibri" panose="020F0502020204030204" pitchFamily="34" charset="0"/>
              <a:ea typeface="Arial" panose="020B0604020202020204" pitchFamily="34" charset="0"/>
            </a:endParaRPr>
          </a:p>
        </p:txBody>
      </p:sp>
      <p:graphicFrame>
        <p:nvGraphicFramePr>
          <p:cNvPr id="7" name="Content Placeholder 6"/>
          <p:cNvGraphicFramePr>
            <a:graphicFrameLocks noGrp="1"/>
          </p:cNvGraphicFramePr>
          <p:nvPr>
            <p:ph idx="1"/>
          </p:nvPr>
        </p:nvGraphicFramePr>
        <p:xfrm>
          <a:off x="863600" y="1058863"/>
          <a:ext cx="10515600" cy="5364682"/>
        </p:xfrm>
        <a:graphic>
          <a:graphicData uri="http://schemas.openxmlformats.org/drawingml/2006/table">
            <a:tbl>
              <a:tblPr firstRow="1" bandRow="1">
                <a:tableStyleId>{21E4AEA4-8DFA-4A89-87EB-49C32662AFE0}</a:tableStyleId>
              </a:tblPr>
              <a:tblGrid>
                <a:gridCol w="773430">
                  <a:extLst>
                    <a:ext uri="{9D8B030D-6E8A-4147-A177-3AD203B41FA5}">
                      <a16:colId xmlns:a16="http://schemas.microsoft.com/office/drawing/2014/main" val="20000"/>
                    </a:ext>
                  </a:extLst>
                </a:gridCol>
                <a:gridCol w="273177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752600">
                  <a:extLst>
                    <a:ext uri="{9D8B030D-6E8A-4147-A177-3AD203B41FA5}">
                      <a16:colId xmlns:a16="http://schemas.microsoft.com/office/drawing/2014/main" val="20004"/>
                    </a:ext>
                  </a:extLst>
                </a:gridCol>
                <a:gridCol w="1752600">
                  <a:extLst>
                    <a:ext uri="{9D8B030D-6E8A-4147-A177-3AD203B41FA5}">
                      <a16:colId xmlns:a16="http://schemas.microsoft.com/office/drawing/2014/main" val="20005"/>
                    </a:ext>
                  </a:extLst>
                </a:gridCol>
              </a:tblGrid>
              <a:tr h="883982">
                <a:tc>
                  <a:txBody>
                    <a:bodyPr/>
                    <a:lstStyle/>
                    <a:p>
                      <a:r>
                        <a:rPr lang="en-IN" sz="1800" dirty="0"/>
                        <a:t>Sl.</a:t>
                      </a:r>
                      <a:r>
                        <a:rPr lang="en-IN" sz="1800" baseline="0" dirty="0"/>
                        <a:t> No</a:t>
                      </a:r>
                      <a:endParaRPr lang="en-IN" sz="1800" dirty="0"/>
                    </a:p>
                  </a:txBody>
                  <a:tcPr marT="45723" marB="45723">
                    <a:solidFill>
                      <a:srgbClr val="7030A0"/>
                    </a:solidFill>
                  </a:tcPr>
                </a:tc>
                <a:tc>
                  <a:txBody>
                    <a:bodyPr/>
                    <a:lstStyle/>
                    <a:p>
                      <a:r>
                        <a:rPr lang="en-IN" sz="1800" dirty="0"/>
                        <a:t>Name of the Paper</a:t>
                      </a:r>
                    </a:p>
                  </a:txBody>
                  <a:tcPr marT="45723" marB="45723">
                    <a:solidFill>
                      <a:srgbClr val="7030A0"/>
                    </a:solidFill>
                  </a:tcPr>
                </a:tc>
                <a:tc>
                  <a:txBody>
                    <a:bodyPr/>
                    <a:lstStyle/>
                    <a:p>
                      <a:r>
                        <a:rPr lang="en-IN" sz="1800" dirty="0"/>
                        <a:t>Proposed</a:t>
                      </a:r>
                      <a:r>
                        <a:rPr lang="en-IN" sz="1800" baseline="0" dirty="0"/>
                        <a:t> </a:t>
                      </a:r>
                    </a:p>
                    <a:p>
                      <a:r>
                        <a:rPr lang="en-IN" sz="1800" baseline="0" dirty="0"/>
                        <a:t>Technique</a:t>
                      </a:r>
                      <a:endParaRPr lang="en-IN" sz="1800" dirty="0"/>
                    </a:p>
                  </a:txBody>
                  <a:tcPr marT="45723" marB="45723">
                    <a:solidFill>
                      <a:srgbClr val="7030A0"/>
                    </a:solidFill>
                  </a:tcPr>
                </a:tc>
                <a:tc>
                  <a:txBody>
                    <a:bodyPr/>
                    <a:lstStyle/>
                    <a:p>
                      <a:r>
                        <a:rPr lang="en-IN" sz="1800" dirty="0"/>
                        <a:t>Limitations</a:t>
                      </a:r>
                    </a:p>
                  </a:txBody>
                  <a:tcPr marT="45723" marB="45723">
                    <a:solidFill>
                      <a:srgbClr val="7030A0"/>
                    </a:solidFill>
                  </a:tcPr>
                </a:tc>
                <a:tc>
                  <a:txBody>
                    <a:bodyPr/>
                    <a:lstStyle/>
                    <a:p>
                      <a:r>
                        <a:rPr lang="en-IN" sz="1800" dirty="0"/>
                        <a:t>Future</a:t>
                      </a:r>
                      <a:r>
                        <a:rPr lang="en-IN" sz="1800" baseline="0" dirty="0"/>
                        <a:t> Enhancement</a:t>
                      </a:r>
                      <a:endParaRPr lang="en-IN" sz="1800" dirty="0"/>
                    </a:p>
                  </a:txBody>
                  <a:tcPr marT="45723" marB="45723">
                    <a:solidFill>
                      <a:srgbClr val="7030A0"/>
                    </a:solidFill>
                  </a:tcPr>
                </a:tc>
                <a:tc>
                  <a:txBody>
                    <a:bodyPr/>
                    <a:lstStyle/>
                    <a:p>
                      <a:r>
                        <a:rPr lang="en-IN" sz="1800" dirty="0"/>
                        <a:t>Dataset</a:t>
                      </a:r>
                      <a:r>
                        <a:rPr lang="en-IN" sz="1800" baseline="0" dirty="0"/>
                        <a:t> Used</a:t>
                      </a:r>
                      <a:endParaRPr lang="en-IN" sz="1800" dirty="0"/>
                    </a:p>
                  </a:txBody>
                  <a:tcPr marT="45723" marB="45723">
                    <a:solidFill>
                      <a:srgbClr val="7030A0"/>
                    </a:solidFill>
                  </a:tcPr>
                </a:tc>
                <a:extLst>
                  <a:ext uri="{0D108BD9-81ED-4DB2-BD59-A6C34878D82A}">
                    <a16:rowId xmlns:a16="http://schemas.microsoft.com/office/drawing/2014/main" val="10000"/>
                  </a:ext>
                </a:extLst>
              </a:tr>
              <a:tr h="1188720">
                <a:tc>
                  <a:txBody>
                    <a:bodyPr/>
                    <a:lstStyle/>
                    <a:p>
                      <a:r>
                        <a:rPr lang="en-IN" sz="1800" dirty="0"/>
                        <a:t>1</a:t>
                      </a:r>
                    </a:p>
                  </a:txBody>
                  <a:tcPr marT="45723" marB="45723"/>
                </a:tc>
                <a:tc>
                  <a:txBody>
                    <a:bodyPr/>
                    <a:lstStyle/>
                    <a:p>
                      <a:r>
                        <a:rPr lang="en-US" sz="1800" dirty="0">
                          <a:sym typeface="+mn-ea"/>
                        </a:rPr>
                        <a:t>Efficient and privacy-preserving biometric identification using face authentication</a:t>
                      </a:r>
                      <a:endParaRPr lang="en-IN" sz="1800" dirty="0"/>
                    </a:p>
                  </a:txBody>
                  <a:tcPr marT="45723" marB="45723"/>
                </a:tc>
                <a:tc>
                  <a:txBody>
                    <a:bodyPr/>
                    <a:lstStyle/>
                    <a:p>
                      <a:r>
                        <a:rPr lang="en-IN" sz="1800" dirty="0"/>
                        <a:t>3d morphable</a:t>
                      </a:r>
                    </a:p>
                    <a:p>
                      <a:r>
                        <a:rPr lang="en-IN" sz="1800" dirty="0"/>
                        <a:t>model using linear shape and texture error</a:t>
                      </a:r>
                    </a:p>
                    <a:p>
                      <a:r>
                        <a:rPr lang="en-IN" sz="1800" dirty="0"/>
                        <a:t>functions.</a:t>
                      </a:r>
                    </a:p>
                  </a:txBody>
                  <a:tcPr marT="45723" marB="45723"/>
                </a:tc>
                <a:tc>
                  <a:txBody>
                    <a:bodyPr/>
                    <a:lstStyle/>
                    <a:p>
                      <a:r>
                        <a:rPr lang="en-IN" sz="1800" dirty="0"/>
                        <a:t>High Complexity</a:t>
                      </a:r>
                      <a:r>
                        <a:rPr lang="en-US" altLang="en-IN" sz="1800" dirty="0"/>
                        <a:t>, Time complexity</a:t>
                      </a:r>
                    </a:p>
                  </a:txBody>
                  <a:tcPr marT="45723" marB="45723"/>
                </a:tc>
                <a:tc>
                  <a:txBody>
                    <a:bodyPr/>
                    <a:lstStyle/>
                    <a:p>
                      <a:r>
                        <a:rPr lang="en-US" altLang="en-IN" sz="1800" dirty="0"/>
                        <a:t>Reduce Complexity </a:t>
                      </a:r>
                    </a:p>
                  </a:txBody>
                  <a:tcPr marT="45723" marB="45723"/>
                </a:tc>
                <a:tc>
                  <a:txBody>
                    <a:bodyPr/>
                    <a:lstStyle/>
                    <a:p>
                      <a:r>
                        <a:rPr lang="en-IN" sz="1800" dirty="0"/>
                        <a:t>Real World</a:t>
                      </a:r>
                      <a:r>
                        <a:rPr lang="en-IN" sz="1800" baseline="0" dirty="0"/>
                        <a:t> Data</a:t>
                      </a:r>
                      <a:endParaRPr lang="en-IN" sz="1800" dirty="0"/>
                    </a:p>
                  </a:txBody>
                  <a:tcPr marT="45723" marB="45723"/>
                </a:tc>
                <a:extLst>
                  <a:ext uri="{0D108BD9-81ED-4DB2-BD59-A6C34878D82A}">
                    <a16:rowId xmlns:a16="http://schemas.microsoft.com/office/drawing/2014/main" val="10001"/>
                  </a:ext>
                </a:extLst>
              </a:tr>
              <a:tr h="914464">
                <a:tc>
                  <a:txBody>
                    <a:bodyPr/>
                    <a:lstStyle/>
                    <a:p>
                      <a:r>
                        <a:rPr lang="en-IN" sz="1800" dirty="0"/>
                        <a:t>2</a:t>
                      </a:r>
                    </a:p>
                  </a:txBody>
                  <a:tcPr marT="45723" marB="45723"/>
                </a:tc>
                <a:tc>
                  <a:txBody>
                    <a:bodyPr/>
                    <a:lstStyle/>
                    <a:p>
                      <a:r>
                        <a:rPr lang="en-US" altLang="en-IN" sz="1800" dirty="0"/>
                        <a:t>Privacy preserving biometric identification scheme</a:t>
                      </a:r>
                    </a:p>
                  </a:txBody>
                  <a:tcPr marT="45723" marB="45723"/>
                </a:tc>
                <a:tc>
                  <a:txBody>
                    <a:bodyPr/>
                    <a:lstStyle/>
                    <a:p>
                      <a:r>
                        <a:rPr lang="en-US" altLang="en-IN" sz="1800" dirty="0"/>
                        <a:t>Matrix and perturbed terms</a:t>
                      </a:r>
                    </a:p>
                  </a:txBody>
                  <a:tcPr marT="45723" marB="45723"/>
                </a:tc>
                <a:tc>
                  <a:txBody>
                    <a:bodyPr/>
                    <a:lstStyle/>
                    <a:p>
                      <a:r>
                        <a:rPr lang="en-IN" sz="1800" dirty="0"/>
                        <a:t>Long</a:t>
                      </a:r>
                      <a:r>
                        <a:rPr lang="en-IN" sz="1800" baseline="0" dirty="0"/>
                        <a:t> Training Time</a:t>
                      </a:r>
                      <a:endParaRPr lang="en-IN" sz="1800" dirty="0"/>
                    </a:p>
                  </a:txBody>
                  <a:tcPr marT="45723" marB="45723"/>
                </a:tc>
                <a:tc>
                  <a:txBody>
                    <a:bodyPr/>
                    <a:lstStyle/>
                    <a:p>
                      <a:r>
                        <a:rPr lang="en-IN" sz="1800" dirty="0"/>
                        <a:t>Attempt to reduce training time</a:t>
                      </a:r>
                    </a:p>
                  </a:txBody>
                  <a:tcPr marT="45723" marB="45723"/>
                </a:tc>
                <a:tc>
                  <a:txBody>
                    <a:bodyPr/>
                    <a:lstStyle/>
                    <a:p>
                      <a:r>
                        <a:rPr lang="en-IN" sz="1800" dirty="0"/>
                        <a:t>UCSD</a:t>
                      </a:r>
                    </a:p>
                  </a:txBody>
                  <a:tcPr marT="45723" marB="45723"/>
                </a:tc>
                <a:extLst>
                  <a:ext uri="{0D108BD9-81ED-4DB2-BD59-A6C34878D82A}">
                    <a16:rowId xmlns:a16="http://schemas.microsoft.com/office/drawing/2014/main" val="10002"/>
                  </a:ext>
                </a:extLst>
              </a:tr>
              <a:tr h="914464">
                <a:tc>
                  <a:txBody>
                    <a:bodyPr/>
                    <a:lstStyle/>
                    <a:p>
                      <a:r>
                        <a:rPr lang="en-IN" sz="1800" dirty="0"/>
                        <a:t>3</a:t>
                      </a:r>
                    </a:p>
                  </a:txBody>
                  <a:tcPr marT="45723" marB="45723"/>
                </a:tc>
                <a:tc>
                  <a:txBody>
                    <a:bodyPr/>
                    <a:lstStyle/>
                    <a:p>
                      <a:r>
                        <a:rPr lang="en-US" sz="1800" b="0" i="0" u="none" strike="noStrike" kern="1200" baseline="0" dirty="0">
                          <a:solidFill>
                            <a:schemeClr val="dk1"/>
                          </a:solidFill>
                          <a:latin typeface="+mn-lt"/>
                          <a:ea typeface="+mn-ea"/>
                          <a:cs typeface="+mn-cs"/>
                        </a:rPr>
                        <a:t>Biometric-oriented Iris identification</a:t>
                      </a:r>
                    </a:p>
                  </a:txBody>
                  <a:tcPr marT="45723" marB="45723"/>
                </a:tc>
                <a:tc>
                  <a:txBody>
                    <a:bodyPr/>
                    <a:lstStyle/>
                    <a:p>
                      <a:r>
                        <a:rPr lang="en-US" altLang="en-IN" sz="1800" dirty="0"/>
                        <a:t>Mathematical morphology</a:t>
                      </a:r>
                    </a:p>
                  </a:txBody>
                  <a:tcPr marT="45723" marB="45723"/>
                </a:tc>
                <a:tc>
                  <a:txBody>
                    <a:bodyPr/>
                    <a:lstStyle/>
                    <a:p>
                      <a:pPr algn="ctr"/>
                      <a:r>
                        <a:rPr lang="en-US" altLang="en-IN" sz="1800" dirty="0"/>
                        <a:t>Difficult to implemet </a:t>
                      </a:r>
                    </a:p>
                  </a:txBody>
                  <a:tcPr marT="45723" marB="45723"/>
                </a:tc>
                <a:tc>
                  <a:txBody>
                    <a:bodyPr/>
                    <a:lstStyle/>
                    <a:p>
                      <a:pPr algn="ctr"/>
                      <a:r>
                        <a:rPr lang="en-IN" sz="1800" dirty="0"/>
                        <a:t>-</a:t>
                      </a:r>
                    </a:p>
                  </a:txBody>
                  <a:tcPr marT="45723" marB="45723"/>
                </a:tc>
                <a:tc>
                  <a:txBody>
                    <a:bodyPr/>
                    <a:lstStyle/>
                    <a:p>
                      <a:r>
                        <a:rPr lang="en-US" altLang="en-IN" sz="1800" dirty="0">
                          <a:sym typeface="+mn-ea"/>
                        </a:rPr>
                        <a:t>University of Bath iris image Dataset</a:t>
                      </a:r>
                      <a:endParaRPr lang="en-US" altLang="en-IN" sz="1800" dirty="0"/>
                    </a:p>
                    <a:p>
                      <a:endParaRPr lang="en-US" altLang="en-IN" sz="1800" baseline="0" dirty="0"/>
                    </a:p>
                  </a:txBody>
                  <a:tcPr marT="45723" marB="45723"/>
                </a:tc>
                <a:extLst>
                  <a:ext uri="{0D108BD9-81ED-4DB2-BD59-A6C34878D82A}">
                    <a16:rowId xmlns:a16="http://schemas.microsoft.com/office/drawing/2014/main" val="10003"/>
                  </a:ext>
                </a:extLst>
              </a:tr>
              <a:tr h="914464">
                <a:tc>
                  <a:txBody>
                    <a:bodyPr/>
                    <a:lstStyle/>
                    <a:p>
                      <a:r>
                        <a:rPr lang="en-IN" sz="1800" dirty="0"/>
                        <a:t>4</a:t>
                      </a:r>
                    </a:p>
                    <a:p>
                      <a:endParaRPr lang="en-IN" sz="1800" dirty="0"/>
                    </a:p>
                  </a:txBody>
                  <a:tcPr marT="45723" marB="45723"/>
                </a:tc>
                <a:tc>
                  <a:txBody>
                    <a:bodyPr/>
                    <a:lstStyle/>
                    <a:p>
                      <a:r>
                        <a:rPr lang="en-US" sz="1800" b="0" i="0" u="none" strike="noStrike" kern="1200" baseline="0" dirty="0">
                          <a:solidFill>
                            <a:schemeClr val="dk1"/>
                          </a:solidFill>
                          <a:latin typeface="+mn-lt"/>
                          <a:ea typeface="+mn-ea"/>
                          <a:cs typeface="+mn-cs"/>
                        </a:rPr>
                        <a:t>Face recognition with enhanced privacy protection</a:t>
                      </a:r>
                    </a:p>
                  </a:txBody>
                  <a:tcPr marT="45723" marB="45723"/>
                </a:tc>
                <a:tc>
                  <a:txBody>
                    <a:bodyPr/>
                    <a:lstStyle/>
                    <a:p>
                      <a:r>
                        <a:rPr lang="en-US" altLang="en-IN" sz="1800" dirty="0"/>
                        <a:t>Sorted index numbers</a:t>
                      </a:r>
                    </a:p>
                  </a:txBody>
                  <a:tcPr marT="45723" marB="45723"/>
                </a:tc>
                <a:tc>
                  <a:txBody>
                    <a:bodyPr/>
                    <a:lstStyle/>
                    <a:p>
                      <a:r>
                        <a:rPr lang="en-IN" sz="1800" dirty="0"/>
                        <a:t>Model Complexity</a:t>
                      </a:r>
                    </a:p>
                  </a:txBody>
                  <a:tcPr marT="45723" marB="45723"/>
                </a:tc>
                <a:tc>
                  <a:txBody>
                    <a:bodyPr/>
                    <a:lstStyle/>
                    <a:p>
                      <a:r>
                        <a:rPr lang="en-IN" sz="1800" dirty="0"/>
                        <a:t>Can</a:t>
                      </a:r>
                      <a:r>
                        <a:rPr lang="en-IN" sz="1800" baseline="0" dirty="0"/>
                        <a:t> be exercised on larger dataset</a:t>
                      </a:r>
                      <a:endParaRPr lang="en-IN" sz="1800" dirty="0"/>
                    </a:p>
                  </a:txBody>
                  <a:tcPr marT="45723" marB="45723"/>
                </a:tc>
                <a:tc>
                  <a:txBody>
                    <a:bodyPr/>
                    <a:lstStyle/>
                    <a:p>
                      <a:r>
                        <a:rPr lang="en-IN" sz="1800" dirty="0"/>
                        <a:t>LAD</a:t>
                      </a:r>
                    </a:p>
                  </a:txBody>
                  <a:tcPr marT="45723" marB="45723"/>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ln/>
        </p:spPr>
        <p:txBody>
          <a:bodyPr vert="horz" wrap="square" lIns="91440" tIns="45720" rIns="91440" bIns="45720" anchor="t" anchorCtr="0"/>
          <a:lstStyle/>
          <a:p>
            <a:pPr algn="ctr" eaLnBrk="1" hangingPunct="1"/>
            <a:r>
              <a:rPr lang="en-US" altLang="en-US" dirty="0">
                <a:latin typeface="Times New Roman" panose="02020603050405020304" pitchFamily="18" charset="0"/>
              </a:rPr>
              <a:t> </a:t>
            </a:r>
            <a:r>
              <a:rPr lang="en-US" altLang="en-US" b="0" dirty="0">
                <a:latin typeface="Times New Roman" panose="02020603050405020304" pitchFamily="18" charset="0"/>
              </a:rPr>
              <a:t>LITERATURE REVIEW</a:t>
            </a:r>
            <a:endParaRPr lang="en-IN" altLang="en-US"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10244" name="Slide Number Placeholder 5"/>
          <p:cNvSpPr>
            <a:spLocks noGrp="1"/>
          </p:cNvSpPr>
          <p:nvPr>
            <p:ph type="sldNum" sz="quarter" idx="12"/>
          </p:nvPr>
        </p:nvSpPr>
        <p:spPr>
          <a:noFill/>
          <a:ln>
            <a:noFill/>
          </a:ln>
        </p:spPr>
        <p:txBody>
          <a:bodyPr wrap="square" lIns="91440" tIns="45720" rIns="91440" bIns="45720" anchor="ctr" anchorCtr="0"/>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b="1" dirty="0">
                <a:solidFill>
                  <a:srgbClr val="2B5FF3"/>
                </a:solidFill>
                <a:latin typeface="Calibri" panose="020F0502020204030204" pitchFamily="34" charset="0"/>
              </a:rPr>
              <a:t>7</a:t>
            </a:fld>
            <a:endParaRPr lang="en-US" altLang="en-US" sz="1200" b="1" dirty="0">
              <a:solidFill>
                <a:srgbClr val="2B5FF3"/>
              </a:solidFill>
              <a:latin typeface="Calibri" panose="020F0502020204030204" pitchFamily="34" charset="0"/>
              <a:ea typeface="Arial" panose="020B0604020202020204" pitchFamily="34" charset="0"/>
            </a:endParaRPr>
          </a:p>
        </p:txBody>
      </p:sp>
      <p:graphicFrame>
        <p:nvGraphicFramePr>
          <p:cNvPr id="8" name="Content Placeholder 7"/>
          <p:cNvGraphicFramePr>
            <a:graphicFrameLocks noGrp="1"/>
          </p:cNvGraphicFramePr>
          <p:nvPr>
            <p:ph idx="1"/>
          </p:nvPr>
        </p:nvGraphicFramePr>
        <p:xfrm>
          <a:off x="838200" y="1093788"/>
          <a:ext cx="10515600" cy="5272796"/>
        </p:xfrm>
        <a:graphic>
          <a:graphicData uri="http://schemas.openxmlformats.org/drawingml/2006/table">
            <a:tbl>
              <a:tblPr firstRow="1" bandRow="1">
                <a:tableStyleId>{21E4AEA4-8DFA-4A89-87EB-49C32662AFE0}</a:tableStyleId>
              </a:tblPr>
              <a:tblGrid>
                <a:gridCol w="773430">
                  <a:extLst>
                    <a:ext uri="{9D8B030D-6E8A-4147-A177-3AD203B41FA5}">
                      <a16:colId xmlns:a16="http://schemas.microsoft.com/office/drawing/2014/main" val="20000"/>
                    </a:ext>
                  </a:extLst>
                </a:gridCol>
                <a:gridCol w="273177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752600">
                  <a:extLst>
                    <a:ext uri="{9D8B030D-6E8A-4147-A177-3AD203B41FA5}">
                      <a16:colId xmlns:a16="http://schemas.microsoft.com/office/drawing/2014/main" val="20004"/>
                    </a:ext>
                  </a:extLst>
                </a:gridCol>
                <a:gridCol w="1752600">
                  <a:extLst>
                    <a:ext uri="{9D8B030D-6E8A-4147-A177-3AD203B41FA5}">
                      <a16:colId xmlns:a16="http://schemas.microsoft.com/office/drawing/2014/main" val="20005"/>
                    </a:ext>
                  </a:extLst>
                </a:gridCol>
              </a:tblGrid>
              <a:tr h="883716">
                <a:tc>
                  <a:txBody>
                    <a:bodyPr/>
                    <a:lstStyle/>
                    <a:p>
                      <a:r>
                        <a:rPr lang="en-IN" sz="1800" dirty="0"/>
                        <a:t>Sl.</a:t>
                      </a:r>
                      <a:r>
                        <a:rPr lang="en-IN" sz="1800" baseline="0" dirty="0"/>
                        <a:t> No</a:t>
                      </a:r>
                      <a:endParaRPr lang="en-IN" sz="1800" dirty="0"/>
                    </a:p>
                  </a:txBody>
                  <a:tcPr marT="45710" marB="45710">
                    <a:solidFill>
                      <a:srgbClr val="7030A0"/>
                    </a:solidFill>
                  </a:tcPr>
                </a:tc>
                <a:tc>
                  <a:txBody>
                    <a:bodyPr/>
                    <a:lstStyle/>
                    <a:p>
                      <a:r>
                        <a:rPr lang="en-IN" sz="1800" dirty="0"/>
                        <a:t>Name of the Paper</a:t>
                      </a:r>
                    </a:p>
                  </a:txBody>
                  <a:tcPr marT="45710" marB="45710">
                    <a:solidFill>
                      <a:srgbClr val="7030A0"/>
                    </a:solidFill>
                  </a:tcPr>
                </a:tc>
                <a:tc>
                  <a:txBody>
                    <a:bodyPr/>
                    <a:lstStyle/>
                    <a:p>
                      <a:r>
                        <a:rPr lang="en-IN" sz="1800" dirty="0"/>
                        <a:t>Proposed</a:t>
                      </a:r>
                      <a:r>
                        <a:rPr lang="en-IN" sz="1800" baseline="0" dirty="0"/>
                        <a:t> </a:t>
                      </a:r>
                    </a:p>
                    <a:p>
                      <a:r>
                        <a:rPr lang="en-IN" sz="1800" baseline="0" dirty="0"/>
                        <a:t>Technique</a:t>
                      </a:r>
                      <a:endParaRPr lang="en-IN" sz="1800" dirty="0"/>
                    </a:p>
                  </a:txBody>
                  <a:tcPr marT="45710" marB="45710">
                    <a:solidFill>
                      <a:srgbClr val="7030A0"/>
                    </a:solidFill>
                  </a:tcPr>
                </a:tc>
                <a:tc>
                  <a:txBody>
                    <a:bodyPr/>
                    <a:lstStyle/>
                    <a:p>
                      <a:r>
                        <a:rPr lang="en-IN" sz="1800" dirty="0"/>
                        <a:t>Limitations</a:t>
                      </a:r>
                    </a:p>
                  </a:txBody>
                  <a:tcPr marT="45710" marB="45710">
                    <a:solidFill>
                      <a:srgbClr val="7030A0"/>
                    </a:solidFill>
                  </a:tcPr>
                </a:tc>
                <a:tc>
                  <a:txBody>
                    <a:bodyPr/>
                    <a:lstStyle/>
                    <a:p>
                      <a:r>
                        <a:rPr lang="en-IN" sz="1800" dirty="0"/>
                        <a:t>Future</a:t>
                      </a:r>
                      <a:r>
                        <a:rPr lang="en-IN" sz="1800" baseline="0" dirty="0"/>
                        <a:t> Enhancement</a:t>
                      </a:r>
                      <a:endParaRPr lang="en-IN" sz="1800" dirty="0"/>
                    </a:p>
                  </a:txBody>
                  <a:tcPr marT="45710" marB="45710">
                    <a:solidFill>
                      <a:srgbClr val="7030A0"/>
                    </a:solidFill>
                  </a:tcPr>
                </a:tc>
                <a:tc>
                  <a:txBody>
                    <a:bodyPr/>
                    <a:lstStyle/>
                    <a:p>
                      <a:r>
                        <a:rPr lang="en-IN" sz="1800" dirty="0"/>
                        <a:t>Dataset</a:t>
                      </a:r>
                      <a:r>
                        <a:rPr lang="en-IN" sz="1800" baseline="0" dirty="0"/>
                        <a:t> Used</a:t>
                      </a:r>
                      <a:endParaRPr lang="en-IN" sz="1800" dirty="0"/>
                    </a:p>
                  </a:txBody>
                  <a:tcPr marT="45710" marB="45710">
                    <a:solidFill>
                      <a:srgbClr val="7030A0"/>
                    </a:solidFill>
                  </a:tcPr>
                </a:tc>
                <a:extLst>
                  <a:ext uri="{0D108BD9-81ED-4DB2-BD59-A6C34878D82A}">
                    <a16:rowId xmlns:a16="http://schemas.microsoft.com/office/drawing/2014/main" val="10000"/>
                  </a:ext>
                </a:extLst>
              </a:tr>
              <a:tr h="1188720">
                <a:tc>
                  <a:txBody>
                    <a:bodyPr/>
                    <a:lstStyle/>
                    <a:p>
                      <a:r>
                        <a:rPr lang="en-IN" sz="1800" dirty="0"/>
                        <a:t>5</a:t>
                      </a:r>
                    </a:p>
                  </a:txBody>
                  <a:tcPr marT="45710" marB="45710"/>
                </a:tc>
                <a:tc>
                  <a:txBody>
                    <a:bodyPr/>
                    <a:lstStyle/>
                    <a:p>
                      <a:r>
                        <a:rPr lang="en-US" sz="1800" b="0" i="0" u="none" strike="noStrike" kern="1200" baseline="0" dirty="0">
                          <a:solidFill>
                            <a:schemeClr val="dk1"/>
                          </a:solidFill>
                          <a:latin typeface="+mn-lt"/>
                          <a:ea typeface="+mn-ea"/>
                          <a:cs typeface="+mn-cs"/>
                        </a:rPr>
                        <a:t>Privacy-preserving fingerprint identification systems</a:t>
                      </a:r>
                    </a:p>
                  </a:txBody>
                  <a:tcPr marT="45710" marB="45710"/>
                </a:tc>
                <a:tc>
                  <a:txBody>
                    <a:bodyPr/>
                    <a:lstStyle/>
                    <a:p>
                      <a:r>
                        <a:rPr lang="en-IN" sz="1800" dirty="0"/>
                        <a:t> asymmetric homomorphic encryption algorithm </a:t>
                      </a:r>
                    </a:p>
                  </a:txBody>
                  <a:tcPr marT="45710" marB="45710"/>
                </a:tc>
                <a:tc>
                  <a:txBody>
                    <a:bodyPr/>
                    <a:lstStyle/>
                    <a:p>
                      <a:pPr algn="ctr"/>
                      <a:r>
                        <a:rPr lang="en-IN" sz="1800" dirty="0"/>
                        <a:t> computation cost</a:t>
                      </a:r>
                      <a:r>
                        <a:rPr lang="en-US" altLang="en-IN" sz="1800" dirty="0"/>
                        <a:t> is high</a:t>
                      </a:r>
                    </a:p>
                  </a:txBody>
                  <a:tcPr marT="45710" marB="45710"/>
                </a:tc>
                <a:tc>
                  <a:txBody>
                    <a:bodyPr/>
                    <a:lstStyle/>
                    <a:p>
                      <a:pPr algn="ctr"/>
                      <a:r>
                        <a:rPr lang="en-IN" sz="1800" dirty="0"/>
                        <a:t>-</a:t>
                      </a:r>
                    </a:p>
                  </a:txBody>
                  <a:tcPr marT="45710" marB="45710"/>
                </a:tc>
                <a:tc>
                  <a:txBody>
                    <a:bodyPr/>
                    <a:lstStyle/>
                    <a:p>
                      <a:r>
                        <a:rPr lang="en-IN" sz="1800" dirty="0"/>
                        <a:t>Avenue,</a:t>
                      </a:r>
                      <a:r>
                        <a:rPr lang="en-IN" sz="1800" baseline="0" dirty="0"/>
                        <a:t> UCSD</a:t>
                      </a:r>
                      <a:endParaRPr lang="en-IN" sz="1800" dirty="0"/>
                    </a:p>
                  </a:txBody>
                  <a:tcPr marT="45710" marB="45710"/>
                </a:tc>
                <a:extLst>
                  <a:ext uri="{0D108BD9-81ED-4DB2-BD59-A6C34878D82A}">
                    <a16:rowId xmlns:a16="http://schemas.microsoft.com/office/drawing/2014/main" val="10001"/>
                  </a:ext>
                </a:extLst>
              </a:tr>
              <a:tr h="914367">
                <a:tc>
                  <a:txBody>
                    <a:bodyPr/>
                    <a:lstStyle/>
                    <a:p>
                      <a:r>
                        <a:rPr lang="en-IN" sz="1800" dirty="0"/>
                        <a:t>6</a:t>
                      </a:r>
                    </a:p>
                  </a:txBody>
                  <a:tcPr marT="45710" marB="45710"/>
                </a:tc>
                <a:tc>
                  <a:txBody>
                    <a:bodyPr/>
                    <a:lstStyle/>
                    <a:p>
                      <a:r>
                        <a:rPr lang="en-US" sz="1800" b="0" i="0" u="none" strike="noStrike" kern="1200" baseline="0" dirty="0">
                          <a:solidFill>
                            <a:schemeClr val="dk1"/>
                          </a:solidFill>
                          <a:latin typeface="+mn-lt"/>
                          <a:ea typeface="+mn-ea"/>
                          <a:cs typeface="+mn-cs"/>
                        </a:rPr>
                        <a:t>Efficient and privacy-preserving biometric identification in cloud</a:t>
                      </a:r>
                    </a:p>
                  </a:txBody>
                  <a:tcPr marT="45710" marB="45710"/>
                </a:tc>
                <a:tc>
                  <a:txBody>
                    <a:bodyPr/>
                    <a:lstStyle/>
                    <a:p>
                      <a:r>
                        <a:rPr lang="en-IN" sz="1800" dirty="0"/>
                        <a:t>symmetric homomorphic encryption algorithm in biometric identification</a:t>
                      </a:r>
                    </a:p>
                  </a:txBody>
                  <a:tcPr marT="45710" marB="45710"/>
                </a:tc>
                <a:tc>
                  <a:txBody>
                    <a:bodyPr/>
                    <a:lstStyle/>
                    <a:p>
                      <a:r>
                        <a:rPr lang="en-IN" sz="1800" dirty="0"/>
                        <a:t>Require Human Feedback</a:t>
                      </a:r>
                    </a:p>
                  </a:txBody>
                  <a:tcPr marT="45710" marB="45710"/>
                </a:tc>
                <a:tc>
                  <a:txBody>
                    <a:bodyPr/>
                    <a:lstStyle/>
                    <a:p>
                      <a:r>
                        <a:rPr lang="en-IN" sz="1800" dirty="0"/>
                        <a:t>Less</a:t>
                      </a:r>
                      <a:r>
                        <a:rPr lang="en-IN" sz="1800" baseline="0" dirty="0"/>
                        <a:t> human feedback</a:t>
                      </a:r>
                      <a:endParaRPr lang="en-IN" sz="1800" dirty="0"/>
                    </a:p>
                  </a:txBody>
                  <a:tcPr marT="45710" marB="45710"/>
                </a:tc>
                <a:tc>
                  <a:txBody>
                    <a:bodyPr/>
                    <a:lstStyle/>
                    <a:p>
                      <a:r>
                        <a:rPr lang="en-IN" sz="1800" dirty="0"/>
                        <a:t>Maryland</a:t>
                      </a:r>
                    </a:p>
                  </a:txBody>
                  <a:tcPr marT="45710" marB="45710"/>
                </a:tc>
                <a:extLst>
                  <a:ext uri="{0D108BD9-81ED-4DB2-BD59-A6C34878D82A}">
                    <a16:rowId xmlns:a16="http://schemas.microsoft.com/office/drawing/2014/main" val="10002"/>
                  </a:ext>
                </a:extLst>
              </a:tr>
              <a:tr h="1462998">
                <a:tc>
                  <a:txBody>
                    <a:bodyPr/>
                    <a:lstStyle/>
                    <a:p>
                      <a:r>
                        <a:rPr lang="en-IN" sz="1800" dirty="0"/>
                        <a:t>7</a:t>
                      </a:r>
                    </a:p>
                  </a:txBody>
                  <a:tcPr marT="45710" marB="45710"/>
                </a:tc>
                <a:tc>
                  <a:txBody>
                    <a:bodyPr/>
                    <a:lstStyle/>
                    <a:p>
                      <a:r>
                        <a:rPr lang="en-US" sz="1800" b="0" i="0" u="none" strike="noStrike" kern="1200" baseline="0" dirty="0">
                          <a:solidFill>
                            <a:schemeClr val="dk1"/>
                          </a:solidFill>
                          <a:latin typeface="+mn-lt"/>
                          <a:ea typeface="+mn-ea"/>
                          <a:cs typeface="+mn-cs"/>
                        </a:rPr>
                        <a:t>Efficiency-improved fingerprint identification scheme</a:t>
                      </a:r>
                    </a:p>
                  </a:txBody>
                  <a:tcPr marT="45710" marB="45710"/>
                </a:tc>
                <a:tc>
                  <a:txBody>
                    <a:bodyPr/>
                    <a:lstStyle/>
                    <a:p>
                      <a:r>
                        <a:rPr lang="en-IN" sz="1800" dirty="0"/>
                        <a:t> matrix operations</a:t>
                      </a:r>
                    </a:p>
                  </a:txBody>
                  <a:tcPr marT="45710" marB="45710"/>
                </a:tc>
                <a:tc>
                  <a:txBody>
                    <a:bodyPr/>
                    <a:lstStyle/>
                    <a:p>
                      <a:pPr algn="ctr"/>
                      <a:r>
                        <a:rPr lang="en-IN" sz="1800" dirty="0"/>
                        <a:t> trade-off between efficiency and privacy</a:t>
                      </a:r>
                    </a:p>
                  </a:txBody>
                  <a:tcPr marT="45710" marB="45710"/>
                </a:tc>
                <a:tc>
                  <a:txBody>
                    <a:bodyPr/>
                    <a:lstStyle/>
                    <a:p>
                      <a:pPr algn="ctr"/>
                      <a:r>
                        <a:rPr lang="en-IN" sz="1800" dirty="0"/>
                        <a:t>server has the authority to access the fingerprint database</a:t>
                      </a:r>
                    </a:p>
                  </a:txBody>
                  <a:tcPr marT="45710" marB="45710"/>
                </a:tc>
                <a:tc>
                  <a:txBody>
                    <a:bodyPr/>
                    <a:lstStyle/>
                    <a:p>
                      <a:r>
                        <a:rPr lang="en-IN" sz="1800" dirty="0"/>
                        <a:t>Synthetic</a:t>
                      </a:r>
                      <a:r>
                        <a:rPr lang="en-IN" sz="1800" baseline="0" dirty="0"/>
                        <a:t> Data, Real-world Data</a:t>
                      </a:r>
                      <a:endParaRPr lang="en-IN" sz="1800" dirty="0"/>
                    </a:p>
                  </a:txBody>
                  <a:tcPr marT="45710" marB="45710"/>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a:ln/>
        </p:spPr>
        <p:txBody>
          <a:bodyPr vert="horz" wrap="square" lIns="91440" tIns="45720" rIns="91440" bIns="45720" anchor="t" anchorCtr="0"/>
          <a:lstStyle/>
          <a:p>
            <a:pPr eaLnBrk="1" hangingPunct="1"/>
            <a:r>
              <a:rPr lang="en-US" altLang="en-US" dirty="0"/>
              <a:t>                PROBLEM IDENTIFICATION</a:t>
            </a:r>
            <a:endParaRPr lang="en-IN" altLang="en-US" dirty="0"/>
          </a:p>
        </p:txBody>
      </p:sp>
      <p:sp>
        <p:nvSpPr>
          <p:cNvPr id="11266" name="Content Placeholder 2"/>
          <p:cNvSpPr>
            <a:spLocks noGrp="1"/>
          </p:cNvSpPr>
          <p:nvPr>
            <p:ph idx="1"/>
          </p:nvPr>
        </p:nvSpPr>
        <p:spPr>
          <a:xfrm>
            <a:off x="838200" y="991235"/>
            <a:ext cx="10409555" cy="5034280"/>
          </a:xfrm>
          <a:ln/>
        </p:spPr>
        <p:txBody>
          <a:bodyPr vert="horz" wrap="square" lIns="91440" tIns="45720" rIns="91440" bIns="45720" anchor="t" anchorCtr="0"/>
          <a:lstStyle/>
          <a:p>
            <a:pPr algn="just">
              <a:lnSpc>
                <a:spcPct val="150000"/>
              </a:lnSpc>
              <a:buFont typeface="Wingdings" panose="05000000000000000000" pitchFamily="2" charset="2"/>
              <a:buChar char="v"/>
            </a:pPr>
            <a:r>
              <a:rPr lang="en-US" altLang="en-US" sz="1800" dirty="0">
                <a:latin typeface="Times New Roman" panose="02020603050405020304" pitchFamily="18" charset="0"/>
                <a:cs typeface="Times New Roman" panose="02020603050405020304" pitchFamily="18" charset="0"/>
              </a:rPr>
              <a:t>Most of Existing systems mainly concentrate on privacy preservation but ignore the efficiency.</a:t>
            </a:r>
          </a:p>
          <a:p>
            <a:pPr algn="just">
              <a:lnSpc>
                <a:spcPct val="150000"/>
              </a:lnSpc>
              <a:buFont typeface="Wingdings" panose="05000000000000000000" pitchFamily="2" charset="2"/>
              <a:buChar char="v"/>
            </a:pPr>
            <a:r>
              <a:rPr lang="en-US" altLang="en-US" sz="1800" dirty="0">
                <a:latin typeface="Times New Roman" panose="02020603050405020304" pitchFamily="18" charset="0"/>
                <a:cs typeface="Times New Roman" panose="02020603050405020304" pitchFamily="18" charset="0"/>
              </a:rPr>
              <a:t>Suffering from performance problems of local devices, these schemes are not efficient.These existing systems were proven insecure.</a:t>
            </a:r>
          </a:p>
          <a:p>
            <a:pPr algn="just">
              <a:lnSpc>
                <a:spcPct val="150000"/>
              </a:lnSpc>
              <a:buFont typeface="Wingdings" panose="05000000000000000000" charset="0"/>
              <a:buChar char="v"/>
            </a:pPr>
            <a:r>
              <a:rPr lang="en-US" altLang="en-US" sz="1800" dirty="0">
                <a:latin typeface="Times New Roman" panose="02020603050405020304" pitchFamily="18" charset="0"/>
                <a:cs typeface="Times New Roman" panose="02020603050405020304" pitchFamily="18" charset="0"/>
              </a:rPr>
              <a:t>Specifically, our main contributions can be summarized as follows:</a:t>
            </a:r>
          </a:p>
          <a:p>
            <a:pPr algn="just">
              <a:lnSpc>
                <a:spcPct val="150000"/>
              </a:lnSpc>
              <a:buFont typeface="Wingdings" panose="05000000000000000000" pitchFamily="2" charset="2"/>
              <a:buChar char="v"/>
            </a:pPr>
            <a:r>
              <a:rPr lang="en-US" altLang="en-US" sz="1800" dirty="0">
                <a:latin typeface="Times New Roman" panose="02020603050405020304" pitchFamily="18" charset="0"/>
                <a:cs typeface="Times New Roman" panose="02020603050405020304" pitchFamily="18" charset="0"/>
              </a:rPr>
              <a:t>We examine the biometric identification scheme and show its insufficiencies and security weakness under the proposed level-3 attack.</a:t>
            </a:r>
          </a:p>
          <a:p>
            <a:pPr algn="just">
              <a:lnSpc>
                <a:spcPct val="150000"/>
              </a:lnSpc>
              <a:buFont typeface="Wingdings" panose="05000000000000000000" pitchFamily="2" charset="2"/>
              <a:buChar char="v"/>
            </a:pPr>
            <a:r>
              <a:rPr lang="en-US" altLang="en-US" sz="1800" dirty="0">
                <a:latin typeface="Times New Roman" panose="02020603050405020304" pitchFamily="18" charset="0"/>
                <a:cs typeface="Times New Roman" panose="02020603050405020304" pitchFamily="18" charset="0"/>
              </a:rPr>
              <a:t>The detailed analysis shows that the proposed scheme can achieve a required level of privacy protection.</a:t>
            </a:r>
          </a:p>
          <a:p>
            <a:pPr algn="just">
              <a:lnSpc>
                <a:spcPct val="150000"/>
              </a:lnSpc>
              <a:buFont typeface="Wingdings" panose="05000000000000000000" pitchFamily="2" charset="2"/>
              <a:buChar char="v"/>
            </a:pPr>
            <a:r>
              <a:rPr lang="en-US" altLang="en-US" sz="1800" dirty="0">
                <a:latin typeface="Times New Roman" panose="02020603050405020304" pitchFamily="18" charset="0"/>
                <a:cs typeface="Times New Roman" panose="02020603050405020304" pitchFamily="18" charset="0"/>
              </a:rPr>
              <a:t>the performance analysis shows that the proposed scheme provides a lower computational cost in both preparation and identification procedures.</a:t>
            </a:r>
          </a:p>
          <a:p>
            <a:pPr algn="just">
              <a:lnSpc>
                <a:spcPct val="150000"/>
              </a:lnSpc>
              <a:buFont typeface="Wingdings" panose="05000000000000000000" pitchFamily="2" charset="2"/>
              <a:buChar char="v"/>
            </a:pPr>
            <a:r>
              <a:rPr lang="en-US" altLang="en-US" sz="1800" dirty="0">
                <a:latin typeface="Times New Roman" panose="02020603050405020304" pitchFamily="18" charset="0"/>
                <a:cs typeface="Times New Roman" panose="02020603050405020304" pitchFamily="18" charset="0"/>
              </a:rPr>
              <a:t>Specifically, our scheme is secure under the biometric identification outsourcing model and can also resist the attack proposed.</a:t>
            </a:r>
          </a:p>
          <a:p>
            <a:pPr eaLnBrk="1" hangingPunct="1"/>
            <a:endParaRPr lang="en-IN" altLang="en-US" sz="1800" dirty="0"/>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11269" name="Slide Number Placeholder 5"/>
          <p:cNvSpPr>
            <a:spLocks noGrp="1"/>
          </p:cNvSpPr>
          <p:nvPr>
            <p:ph type="sldNum" sz="quarter" idx="12"/>
          </p:nvPr>
        </p:nvSpPr>
        <p:spPr>
          <a:noFill/>
          <a:ln>
            <a:noFill/>
          </a:ln>
        </p:spPr>
        <p:txBody>
          <a:bodyPr wrap="square" lIns="91440" tIns="45720" rIns="91440" bIns="45720" anchor="ctr" anchorCtr="0"/>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b="1" dirty="0">
                <a:solidFill>
                  <a:srgbClr val="2B5FF3"/>
                </a:solidFill>
                <a:latin typeface="Calibri" panose="020F0502020204030204" pitchFamily="34" charset="0"/>
              </a:rPr>
              <a:t>8</a:t>
            </a:fld>
            <a:endParaRPr lang="en-US" altLang="en-US" sz="1200" b="1" dirty="0">
              <a:solidFill>
                <a:srgbClr val="2B5FF3"/>
              </a:solidFill>
              <a:latin typeface="Calibri" panose="020F0502020204030204" pitchFamily="34" charset="0"/>
              <a:ea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838200" y="136525"/>
            <a:ext cx="10515600" cy="693738"/>
          </a:xfrm>
          <a:ln/>
        </p:spPr>
        <p:txBody>
          <a:bodyPr vert="horz" wrap="square" lIns="91440" tIns="45720" rIns="91440" bIns="45720" anchor="t" anchorCtr="0"/>
          <a:lstStyle/>
          <a:p>
            <a:pPr eaLnBrk="1" hangingPunct="1"/>
            <a:r>
              <a:rPr lang="en-US" altLang="en-US" dirty="0"/>
              <a:t>                               OBJECTIVES</a:t>
            </a:r>
            <a:endParaRPr lang="en-IN" altLang="en-US" dirty="0"/>
          </a:p>
        </p:txBody>
      </p:sp>
      <p:sp>
        <p:nvSpPr>
          <p:cNvPr id="12290" name="Content Placeholder 2"/>
          <p:cNvSpPr>
            <a:spLocks noGrp="1"/>
          </p:cNvSpPr>
          <p:nvPr>
            <p:ph idx="1"/>
          </p:nvPr>
        </p:nvSpPr>
        <p:spPr>
          <a:xfrm>
            <a:off x="1142365" y="1105535"/>
            <a:ext cx="9906635" cy="5250815"/>
          </a:xfrm>
          <a:ln/>
        </p:spPr>
        <p:txBody>
          <a:bodyPr vert="horz" wrap="square" lIns="91440" tIns="45720" rIns="91440" bIns="45720" anchor="t" anchorCtr="0"/>
          <a:lstStyle/>
          <a:p>
            <a:pPr eaLnBrk="1" hangingPunct="1">
              <a:lnSpc>
                <a:spcPct val="150000"/>
              </a:lnSpc>
              <a:buFont typeface="Wingdings" panose="05000000000000000000" pitchFamily="2" charset="2"/>
              <a:buChar char="v"/>
            </a:pPr>
            <a:r>
              <a:rPr lang="en-US" altLang="en-US" sz="1800" dirty="0">
                <a:latin typeface="Times New Roman" panose="02020603050405020304" pitchFamily="18" charset="0"/>
              </a:rPr>
              <a:t>The main objective of this system is to give more security with help of an efficient and privacy preserving biometric identification outsourcing scheme. </a:t>
            </a:r>
            <a:endParaRPr lang="en-IN" altLang="en-US" sz="1800" dirty="0">
              <a:latin typeface="Times New Roman" panose="02020603050405020304" pitchFamily="18" charset="0"/>
            </a:endParaRPr>
          </a:p>
          <a:p>
            <a:pPr eaLnBrk="1" hangingPunct="1">
              <a:lnSpc>
                <a:spcPct val="150000"/>
              </a:lnSpc>
              <a:buFont typeface="Wingdings" panose="05000000000000000000" pitchFamily="2" charset="2"/>
              <a:buChar char="v"/>
            </a:pPr>
            <a:r>
              <a:rPr lang="en-US" altLang="en-US" sz="1800" dirty="0">
                <a:latin typeface="Times New Roman" panose="02020603050405020304" pitchFamily="18" charset="0"/>
              </a:rPr>
              <a:t>With the development of cloud computing, database owners are motivated to outsource the large size of biometric data to the cloud to get rid of the expensive storage and computation costs, however it brings potential threats to users' privacy.</a:t>
            </a:r>
          </a:p>
          <a:p>
            <a:pPr eaLnBrk="1" hangingPunct="1">
              <a:lnSpc>
                <a:spcPct val="150000"/>
              </a:lnSpc>
              <a:buFont typeface="Wingdings" panose="05000000000000000000" pitchFamily="2" charset="2"/>
              <a:buChar char="v"/>
            </a:pPr>
            <a:r>
              <a:rPr lang="en-US" altLang="en-US" sz="1800" dirty="0">
                <a:latin typeface="Times New Roman" panose="02020603050405020304" pitchFamily="18" charset="0"/>
              </a:rPr>
              <a:t>In order to strengthen the validation process of the document and the transactions carried out, blockchain technology is applied maintaining some current security measures used in a current identification document as for example holograms, barcodes, 3D images. </a:t>
            </a:r>
          </a:p>
          <a:p>
            <a:pPr eaLnBrk="1" hangingPunct="1">
              <a:lnSpc>
                <a:spcPct val="150000"/>
              </a:lnSpc>
              <a:buFont typeface="Wingdings" panose="05000000000000000000" pitchFamily="2" charset="2"/>
              <a:buChar char="v"/>
            </a:pPr>
            <a:r>
              <a:rPr lang="en-US" altLang="en-US" sz="1800" dirty="0">
                <a:latin typeface="Times New Roman" panose="02020603050405020304" pitchFamily="18" charset="0"/>
              </a:rPr>
              <a:t>The blockchain technology will be used to record and verify the transactions made by all citizens registered in the electoral census</a:t>
            </a:r>
            <a:endParaRPr lang="en-IN" altLang="en-US" sz="1800" dirty="0">
              <a:latin typeface="Times New Roman" panose="02020603050405020304" pitchFamily="18" charset="0"/>
              <a:ea typeface="Times New Roman" panose="02020603050405020304" pitchFamily="18" charset="0"/>
            </a:endParaRPr>
          </a:p>
        </p:txBody>
      </p:sp>
      <p:sp>
        <p:nvSpPr>
          <p:cNvPr id="4" name="Date Placeholder 3"/>
          <p:cNvSpPr txBox="1">
            <a:spLocks noGrp="1"/>
          </p:cNvSpPr>
          <p:nvPr>
            <p:ph type="dt" sz="half" idx="10"/>
          </p:nvPr>
        </p:nvSpPr>
        <p:spPr>
          <a:noFill/>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VIII Semester, Department of ISE, RNSIT</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2B5FF3"/>
                </a:solidFill>
                <a:effectLst/>
                <a:uLnTx/>
                <a:uFillTx/>
                <a:latin typeface="+mn-lt"/>
                <a:ea typeface="+mn-ea"/>
                <a:cs typeface="+mn-cs"/>
              </a:rPr>
              <a:t>2021 - 2022</a:t>
            </a:r>
            <a:endParaRPr kumimoji="0" lang="en-US" sz="1200" b="1" i="0" u="none" strike="noStrike" kern="1200" cap="none" spc="0" normalizeH="0" baseline="0" noProof="0" dirty="0">
              <a:ln>
                <a:noFill/>
              </a:ln>
              <a:solidFill>
                <a:srgbClr val="2B5FF3"/>
              </a:solidFill>
              <a:effectLst/>
              <a:uLnTx/>
              <a:uFillTx/>
              <a:latin typeface="+mn-lt"/>
              <a:ea typeface="+mn-ea"/>
              <a:cs typeface="+mn-cs"/>
            </a:endParaRPr>
          </a:p>
        </p:txBody>
      </p:sp>
      <p:sp>
        <p:nvSpPr>
          <p:cNvPr id="12293" name="Slide Number Placeholder 5"/>
          <p:cNvSpPr>
            <a:spLocks noGrp="1"/>
          </p:cNvSpPr>
          <p:nvPr>
            <p:ph type="sldNum" sz="quarter" idx="12"/>
          </p:nvPr>
        </p:nvSpPr>
        <p:spPr>
          <a:noFill/>
          <a:ln>
            <a:noFill/>
          </a:ln>
        </p:spPr>
        <p:txBody>
          <a:bodyPr wrap="square" lIns="91440" tIns="45720" rIns="91440" bIns="45720" anchor="ctr" anchorCtr="0"/>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buFontTx/>
            </a:pPr>
            <a:fld id="{9A0DB2DC-4C9A-4742-B13C-FB6460FD3503}" type="slidenum">
              <a:rPr lang="en-US" altLang="en-US" sz="1200" b="1" dirty="0">
                <a:solidFill>
                  <a:srgbClr val="2B5FF3"/>
                </a:solidFill>
                <a:latin typeface="Calibri" panose="020F0502020204030204" pitchFamily="34" charset="0"/>
              </a:rPr>
              <a:t>9</a:t>
            </a:fld>
            <a:endParaRPr lang="en-US" altLang="en-US" sz="1200" b="1" dirty="0">
              <a:solidFill>
                <a:srgbClr val="2B5FF3"/>
              </a:solidFill>
              <a:latin typeface="Calibri" panose="020F0502020204030204" pitchFamily="34" charset="0"/>
              <a:ea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390</TotalTime>
  <Words>3365</Words>
  <Application>Microsoft Macintosh PowerPoint</Application>
  <PresentationFormat>Widescreen</PresentationFormat>
  <Paragraphs>351</Paragraphs>
  <Slides>53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Times New Roman</vt:lpstr>
      <vt:lpstr>Wingdings</vt:lpstr>
      <vt:lpstr>Office Theme</vt:lpstr>
      <vt:lpstr> An efficient and privacy preserving biometric identification scheme in cloud computing  with blockchain </vt:lpstr>
      <vt:lpstr>AGENDA</vt:lpstr>
      <vt:lpstr>                           INTRODUCTION</vt:lpstr>
      <vt:lpstr>                   SYSTEM REQUIREMENTS</vt:lpstr>
      <vt:lpstr>                   SYSTEM REQUIREMENTS</vt:lpstr>
      <vt:lpstr>               LITERATURE REVIEW</vt:lpstr>
      <vt:lpstr> LITERATURE REVIEW</vt:lpstr>
      <vt:lpstr>                PROBLEM IDENTIFICATION</vt:lpstr>
      <vt:lpstr>                               OBJECTIVES</vt:lpstr>
      <vt:lpstr>                           METHODOLOGY</vt:lpstr>
      <vt:lpstr>                           METHODOLOGY</vt:lpstr>
      <vt:lpstr> METHODOLOGY</vt:lpstr>
      <vt:lpstr> METHODOLOGY</vt:lpstr>
      <vt:lpstr>                           SYSTEM DESIGN</vt:lpstr>
      <vt:lpstr> SYSTEM DESIGN</vt:lpstr>
      <vt:lpstr> SYSTEM DESIGN</vt:lpstr>
      <vt:lpstr>                                  Flowchart</vt:lpstr>
      <vt:lpstr>                         Use Case Diagram</vt:lpstr>
      <vt:lpstr>DATA COLLECTION</vt:lpstr>
      <vt:lpstr>BLOCK CHAIN </vt:lpstr>
      <vt:lpstr>FINGERPRINT SCANNING  </vt:lpstr>
      <vt:lpstr>FINGERPRINT SCANNING </vt:lpstr>
      <vt:lpstr>FINGERPRINT SCANNING  </vt:lpstr>
      <vt:lpstr>FINGERPRINT SCANNING   </vt:lpstr>
      <vt:lpstr>AES ENCRYPTION METHOD</vt:lpstr>
      <vt:lpstr>                         IMPLEMENTATION</vt:lpstr>
      <vt:lpstr>PowerPoint Presentation</vt:lpstr>
      <vt:lpstr>                           Class Diagram</vt:lpstr>
      <vt:lpstr>PowerPoint Presentation</vt:lpstr>
      <vt:lpstr>                         TESTING</vt:lpstr>
      <vt:lpstr>PowerPoint Presentation</vt:lpstr>
      <vt:lpstr>PowerPoint Presentation</vt:lpstr>
      <vt:lpstr>3-FUNCTIONAL TESTING:  Functions are tested by feeding them input and examining the output, and internal program structure is rarely considered.    </vt:lpstr>
      <vt:lpstr>PowerPoint Presentation</vt:lpstr>
      <vt:lpstr>PowerPoint Presentation</vt:lpstr>
      <vt:lpstr>                   Results and Discussions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Paper Published Details</vt:lpstr>
      <vt:lpstr>                             CONCLUSION</vt:lpstr>
      <vt:lpstr>                               REFERENCES</vt:lpstr>
      <vt:lpstr>PowerPoint Presentation</vt:lpstr>
      <vt:lpstr>PowerPoint Presentation</vt:lpstr>
    </vt:vector>
  </TitlesOfParts>
  <Company>DARSHAN SATHYA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DARSHAN SATHYA</dc:creator>
  <cp:lastModifiedBy>raashil aadhyanth</cp:lastModifiedBy>
  <cp:revision>332</cp:revision>
  <dcterms:created xsi:type="dcterms:W3CDTF">2015-10-29T14:36:38Z</dcterms:created>
  <dcterms:modified xsi:type="dcterms:W3CDTF">2022-07-22T05:08:22Z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B3873016EC7948DBA131E4661C1CF293</vt:lpwstr>
  </property>
  <property fmtid="{D5CDD505-2E9C-101B-9397-08002B2CF9AE}" pid="3" name="KSOProductBuildVer">
    <vt:lpwstr>1033-11.2.0.11074</vt:lpwstr>
  </property>
  <property fmtid="{D5CDD505-2E9C-101B-9397-08002B2CF9AE}" pid="4" name="MSIP_Label_ea60d57e-af5b-4752-ac57-3e4f28ca11dc_Enabled">
    <vt:lpwstr>true</vt:lpwstr>
  </property>
  <property fmtid="{D5CDD505-2E9C-101B-9397-08002B2CF9AE}" pid="5" name="MSIP_Label_ea60d57e-af5b-4752-ac57-3e4f28ca11dc_SetDate">
    <vt:lpwstr>2022-06-10T09:56:23Z</vt:lpwstr>
  </property>
  <property fmtid="{D5CDD505-2E9C-101B-9397-08002B2CF9AE}" pid="6" name="MSIP_Label_ea60d57e-af5b-4752-ac57-3e4f28ca11dc_Method">
    <vt:lpwstr>Standard</vt:lpwstr>
  </property>
  <property fmtid="{D5CDD505-2E9C-101B-9397-08002B2CF9AE}" pid="7" name="MSIP_Label_ea60d57e-af5b-4752-ac57-3e4f28ca11dc_Name">
    <vt:lpwstr>ea60d57e-af5b-4752-ac57-3e4f28ca11dc</vt:lpwstr>
  </property>
  <property fmtid="{D5CDD505-2E9C-101B-9397-08002B2CF9AE}" pid="8" name="MSIP_Label_ea60d57e-af5b-4752-ac57-3e4f28ca11dc_SiteId">
    <vt:lpwstr>36da45f1-dd2c-4d1f-af13-5abe46b99921</vt:lpwstr>
  </property>
  <property fmtid="{D5CDD505-2E9C-101B-9397-08002B2CF9AE}" pid="9" name="MSIP_Label_ea60d57e-af5b-4752-ac57-3e4f28ca11dc_ActionId">
    <vt:lpwstr>009b9664-60af-4297-91d5-68fba1c0e864</vt:lpwstr>
  </property>
  <property fmtid="{D5CDD505-2E9C-101B-9397-08002B2CF9AE}" pid="10" name="MSIP_Label_ea60d57e-af5b-4752-ac57-3e4f28ca11dc_ContentBits">
    <vt:lpwstr>0</vt:lpwstr>
  </property>
</Properties>
</file>